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0691813" cy="15119350"/>
  <p:notesSz cx="6858000" cy="9144000"/>
  <p:defaultTextStyle>
    <a:defPPr>
      <a:defRPr lang="ja-JP"/>
    </a:defPPr>
    <a:lvl1pPr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534988" indent="-65088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1071563" indent="-131763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606550" indent="-196850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2144713" indent="-263525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9" autoAdjust="0"/>
  </p:normalViewPr>
  <p:slideViewPr>
    <p:cSldViewPr>
      <p:cViewPr>
        <p:scale>
          <a:sx n="40" d="100"/>
          <a:sy n="40" d="100"/>
        </p:scale>
        <p:origin x="1506" y="-108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C4710-66BE-43F8-BD54-58CC6176F1E6}" type="datetimeFigureOut">
              <a:rPr kumimoji="1" lang="ja-JP" altLang="en-US" smtClean="0"/>
              <a:t>2024/7/26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D714C-8FFB-4FF5-8BBB-1FBF70CE60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21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D714C-8FFB-4FF5-8BBB-1FBF70CE60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10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EB3C8DB-ED28-3CA1-E536-2B3586AAD959}"/>
              </a:ext>
            </a:extLst>
          </p:cNvPr>
          <p:cNvGrpSpPr/>
          <p:nvPr userDrawn="1"/>
        </p:nvGrpSpPr>
        <p:grpSpPr>
          <a:xfrm>
            <a:off x="665880" y="225492"/>
            <a:ext cx="9528624" cy="14701777"/>
            <a:chOff x="665880" y="225492"/>
            <a:chExt cx="9528624" cy="14701777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800310B7-C34C-8425-A1E1-1BDCABB3A555}"/>
                </a:ext>
              </a:extLst>
            </p:cNvPr>
            <p:cNvSpPr/>
            <p:nvPr userDrawn="1"/>
          </p:nvSpPr>
          <p:spPr bwMode="auto">
            <a:xfrm>
              <a:off x="1565275" y="2211388"/>
              <a:ext cx="7558088" cy="10691812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3D2428C1-741C-B06D-2A17-8F2CEB9DEA81}"/>
                </a:ext>
              </a:extLst>
            </p:cNvPr>
            <p:cNvSpPr/>
            <p:nvPr userDrawn="1"/>
          </p:nvSpPr>
          <p:spPr bwMode="auto">
            <a:xfrm>
              <a:off x="1457325" y="2103438"/>
              <a:ext cx="7773988" cy="10907712"/>
            </a:xfrm>
            <a:prstGeom prst="rect">
              <a:avLst/>
            </a:prstGeom>
            <a:noFill/>
            <a:ln w="3175"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3BE1F06B-CE6A-3B11-C53A-CED2DDF2F573}"/>
                </a:ext>
              </a:extLst>
            </p:cNvPr>
            <p:cNvSpPr/>
            <p:nvPr userDrawn="1"/>
          </p:nvSpPr>
          <p:spPr bwMode="auto">
            <a:xfrm>
              <a:off x="1691370" y="2337483"/>
              <a:ext cx="7344000" cy="10476000"/>
            </a:xfrm>
            <a:prstGeom prst="rect">
              <a:avLst/>
            </a:prstGeom>
            <a:noFill/>
            <a:ln w="3175">
              <a:solidFill>
                <a:srgbClr val="00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4305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160"/>
            </a:p>
          </p:txBody>
        </p:sp>
        <p:cxnSp>
          <p:nvCxnSpPr>
            <p:cNvPr id="7" name="直線コネクタ 4">
              <a:extLst>
                <a:ext uri="{FF2B5EF4-FFF2-40B4-BE49-F238E27FC236}">
                  <a16:creationId xmlns:a16="http://schemas.microsoft.com/office/drawing/2014/main" id="{28DBF457-BAEB-0FE0-7A23-57C1F3DB887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90411" y="13366800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線コネクタ 56">
              <a:extLst>
                <a:ext uri="{FF2B5EF4-FFF2-40B4-BE49-F238E27FC236}">
                  <a16:creationId xmlns:a16="http://schemas.microsoft.com/office/drawing/2014/main" id="{68A91861-8048-C627-E7BC-209AC58BF62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62181" y="13384578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線コネクタ 58">
              <a:extLst>
                <a:ext uri="{FF2B5EF4-FFF2-40B4-BE49-F238E27FC236}">
                  <a16:creationId xmlns:a16="http://schemas.microsoft.com/office/drawing/2014/main" id="{7485E415-B9FE-0B34-3772-EBC78832669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123888" y="13388400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532681A5-C063-3C20-B86C-B7416D3140FE}"/>
                </a:ext>
              </a:extLst>
            </p:cNvPr>
            <p:cNvCxnSpPr>
              <a:cxnSpLocks/>
            </p:cNvCxnSpPr>
            <p:nvPr userDrawn="1"/>
          </p:nvCxnSpPr>
          <p:spPr bwMode="auto">
            <a:xfrm flipV="1">
              <a:off x="1688353" y="13662331"/>
              <a:ext cx="7344000" cy="18024"/>
            </a:xfrm>
            <a:prstGeom prst="straightConnector1">
              <a:avLst/>
            </a:prstGeom>
            <a:noFill/>
            <a:ln w="6350" algn="ctr">
              <a:solidFill>
                <a:srgbClr val="00B0F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線矢印コネクタ 65">
              <a:extLst>
                <a:ext uri="{FF2B5EF4-FFF2-40B4-BE49-F238E27FC236}">
                  <a16:creationId xmlns:a16="http://schemas.microsoft.com/office/drawing/2014/main" id="{47EC3F49-74D5-B4A3-2C36-C82082AA4953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57338" y="14154353"/>
              <a:ext cx="7558088" cy="0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テキスト ボックス 13">
              <a:extLst>
                <a:ext uri="{FF2B5EF4-FFF2-40B4-BE49-F238E27FC236}">
                  <a16:creationId xmlns:a16="http://schemas.microsoft.com/office/drawing/2014/main" id="{76908893-4485-2340-095A-B47A0F747EF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60403" y="13535358"/>
              <a:ext cx="4932914" cy="2618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rgbClr val="00B0F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切れてはいけない文字や図は水色の枠内に入れてください</a:t>
              </a:r>
            </a:p>
          </p:txBody>
        </p:sp>
        <p:sp>
          <p:nvSpPr>
            <p:cNvPr id="13" name="テキスト ボックス 70">
              <a:extLst>
                <a:ext uri="{FF2B5EF4-FFF2-40B4-BE49-F238E27FC236}">
                  <a16:creationId xmlns:a16="http://schemas.microsoft.com/office/drawing/2014/main" id="{B5C78452-FC72-3428-68C2-12D7B312D45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82641" y="14046426"/>
              <a:ext cx="5326531" cy="261883"/>
            </a:xfrm>
            <a:prstGeom prst="rect">
              <a:avLst/>
            </a:prstGeom>
            <a:solidFill>
              <a:srgbClr val="FCE7EC"/>
            </a:solidFill>
            <a:ln w="9525">
              <a:solidFill>
                <a:srgbClr val="D8117D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赤枠の範囲が仕上がりサイズです。</a:t>
              </a:r>
            </a:p>
          </p:txBody>
        </p:sp>
        <p:cxnSp>
          <p:nvCxnSpPr>
            <p:cNvPr id="14" name="直線コネクタ 55">
              <a:extLst>
                <a:ext uri="{FF2B5EF4-FFF2-40B4-BE49-F238E27FC236}">
                  <a16:creationId xmlns:a16="http://schemas.microsoft.com/office/drawing/2014/main" id="{C0D0615B-4E05-9468-C736-28B5A974549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040093" y="13367724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5BC9EE05-B1B6-3E6C-9332-1B2F541F3994}"/>
                </a:ext>
              </a:extLst>
            </p:cNvPr>
            <p:cNvSpPr txBox="1"/>
            <p:nvPr userDrawn="1"/>
          </p:nvSpPr>
          <p:spPr>
            <a:xfrm>
              <a:off x="665880" y="225492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作成した原稿は「名前を付けて保存」からファイル形式を「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」にして保存してください。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kumimoji="1" lang="ja-JP" altLang="en-US" sz="1800" b="1" dirty="0">
                  <a:solidFill>
                    <a:srgbClr val="FF0000"/>
                  </a:solidFill>
                </a:rPr>
                <a:t>　サイズが変更される可能性があるため印刷から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に変換はしないでください。</a:t>
              </a:r>
            </a:p>
          </p:txBody>
        </p:sp>
        <p:cxnSp>
          <p:nvCxnSpPr>
            <p:cNvPr id="17" name="直線コネクタ 60">
              <a:extLst>
                <a:ext uri="{FF2B5EF4-FFF2-40B4-BE49-F238E27FC236}">
                  <a16:creationId xmlns:a16="http://schemas.microsoft.com/office/drawing/2014/main" id="{29E13559-50E8-CD2B-19CA-4BAFEBA7C9C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5732" y="13382631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線コネクタ 61">
              <a:extLst>
                <a:ext uri="{FF2B5EF4-FFF2-40B4-BE49-F238E27FC236}">
                  <a16:creationId xmlns:a16="http://schemas.microsoft.com/office/drawing/2014/main" id="{0A0FD808-8024-A1CE-5F39-129E0F9F516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239251" y="13367945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線矢印コネクタ 67">
              <a:extLst>
                <a:ext uri="{FF2B5EF4-FFF2-40B4-BE49-F238E27FC236}">
                  <a16:creationId xmlns:a16="http://schemas.microsoft.com/office/drawing/2014/main" id="{F524C49B-2CBD-A93F-71A7-945CD86B58A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9388" y="14592383"/>
              <a:ext cx="7785100" cy="0"/>
            </a:xfrm>
            <a:prstGeom prst="straightConnector1">
              <a:avLst/>
            </a:prstGeom>
            <a:noFill/>
            <a:ln w="6350" algn="ctr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テキスト ボックス 71">
              <a:extLst>
                <a:ext uri="{FF2B5EF4-FFF2-40B4-BE49-F238E27FC236}">
                  <a16:creationId xmlns:a16="http://schemas.microsoft.com/office/drawing/2014/main" id="{E9CEE2DE-8C32-0D56-6F45-EC9C718216A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328988" y="14449508"/>
              <a:ext cx="5432425" cy="26193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緑枠の範囲はフチなし印刷をする場合背景を伸ばす範囲です。</a:t>
              </a: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72D58CB1-9717-F3D5-0CFE-3FCEBCBCE622}"/>
                </a:ext>
              </a:extLst>
            </p:cNvPr>
            <p:cNvSpPr txBox="1"/>
            <p:nvPr userDrawn="1"/>
          </p:nvSpPr>
          <p:spPr>
            <a:xfrm>
              <a:off x="689942" y="871823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に変換する前に「表示」＞「スライドマスター」画面で緑、赤、水色それぞれのガイド枠を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削除してください。削除されていない場合は、ガイドが原稿に印刷されることがあります。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35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4">
            <a:extLst>
              <a:ext uri="{FF2B5EF4-FFF2-40B4-BE49-F238E27FC236}">
                <a16:creationId xmlns:a16="http://schemas.microsoft.com/office/drawing/2014/main" id="{194DEE89-75AD-C9F0-4CE0-8B58034E1A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04838"/>
            <a:ext cx="184150" cy="3381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>
              <a:latin typeface="Arial" panose="020B0604020202020204" pitchFamily="34" charset="0"/>
            </a:endParaRPr>
          </a:p>
        </p:txBody>
      </p:sp>
      <p:grpSp>
        <p:nvGrpSpPr>
          <p:cNvPr id="1028" name="グループ化 82">
            <a:extLst>
              <a:ext uri="{FF2B5EF4-FFF2-40B4-BE49-F238E27FC236}">
                <a16:creationId xmlns:a16="http://schemas.microsoft.com/office/drawing/2014/main" id="{48AC2274-EC49-4167-AADE-5AD7034C13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6013" y="1774825"/>
            <a:ext cx="8456612" cy="11569700"/>
            <a:chOff x="567531" y="613829"/>
            <a:chExt cx="8456612" cy="11569832"/>
          </a:xfrm>
        </p:grpSpPr>
        <p:grpSp>
          <p:nvGrpSpPr>
            <p:cNvPr id="1038" name="グループ化 12">
              <a:extLst>
                <a:ext uri="{FF2B5EF4-FFF2-40B4-BE49-F238E27FC236}">
                  <a16:creationId xmlns:a16="http://schemas.microsoft.com/office/drawing/2014/main" id="{DD9329E4-DCCA-2DF5-CCF5-655EBAFCB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5400000">
              <a:off x="290512" y="6246345"/>
              <a:ext cx="858838" cy="304800"/>
              <a:chOff x="1372" y="1471"/>
              <a:chExt cx="917042" cy="305083"/>
            </a:xfrm>
          </p:grpSpPr>
          <p:cxnSp>
            <p:nvCxnSpPr>
              <p:cNvPr id="100" name="直線コネクタ 99">
                <a:extLst>
                  <a:ext uri="{FF2B5EF4-FFF2-40B4-BE49-F238E27FC236}">
                    <a16:creationId xmlns:a16="http://schemas.microsoft.com/office/drawing/2014/main" id="{2A794F2A-77B1-D754-9C75-E37C3C8EEB0C}"/>
                  </a:ext>
                </a:extLst>
              </p:cNvPr>
              <p:cNvCxnSpPr/>
              <p:nvPr/>
            </p:nvCxnSpPr>
            <p:spPr>
              <a:xfrm>
                <a:off x="520" y="84098"/>
                <a:ext cx="9119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>
                <a:extLst>
                  <a:ext uri="{FF2B5EF4-FFF2-40B4-BE49-F238E27FC236}">
                    <a16:creationId xmlns:a16="http://schemas.microsoft.com/office/drawing/2014/main" id="{AAF0B4FE-03C8-A2FA-4CA0-A8B2464CCD8C}"/>
                  </a:ext>
                </a:extLst>
              </p:cNvPr>
              <p:cNvCxnSpPr/>
              <p:nvPr/>
            </p:nvCxnSpPr>
            <p:spPr>
              <a:xfrm>
                <a:off x="453113" y="6238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39" name="グループ化 12">
              <a:extLst>
                <a:ext uri="{FF2B5EF4-FFF2-40B4-BE49-F238E27FC236}">
                  <a16:creationId xmlns:a16="http://schemas.microsoft.com/office/drawing/2014/main" id="{C8E36620-D4CB-A78A-B1E0-F795443CF75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5400000">
              <a:off x="8446288" y="6241583"/>
              <a:ext cx="850910" cy="304800"/>
              <a:chOff x="10689" y="-3296"/>
              <a:chExt cx="908577" cy="305083"/>
            </a:xfrm>
          </p:grpSpPr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4C794908-53B8-215D-E01A-0BCBAEC635D4}"/>
                  </a:ext>
                </a:extLst>
              </p:cNvPr>
              <p:cNvCxnSpPr/>
              <p:nvPr/>
            </p:nvCxnSpPr>
            <p:spPr>
              <a:xfrm>
                <a:off x="10689" y="74564"/>
                <a:ext cx="90857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>
                <a:extLst>
                  <a:ext uri="{FF2B5EF4-FFF2-40B4-BE49-F238E27FC236}">
                    <a16:creationId xmlns:a16="http://schemas.microsoft.com/office/drawing/2014/main" id="{F937603C-1AB3-0962-ACD0-8B77EF8F3C89}"/>
                  </a:ext>
                </a:extLst>
              </p:cNvPr>
              <p:cNvCxnSpPr/>
              <p:nvPr/>
            </p:nvCxnSpPr>
            <p:spPr>
              <a:xfrm>
                <a:off x="465952" y="-3296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40" name="グループ化 85">
              <a:extLst>
                <a:ext uri="{FF2B5EF4-FFF2-40B4-BE49-F238E27FC236}">
                  <a16:creationId xmlns:a16="http://schemas.microsoft.com/office/drawing/2014/main" id="{EBFC024E-2C06-92AC-0A80-00DD8967A8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7379" y="613829"/>
              <a:ext cx="440408" cy="437915"/>
              <a:chOff x="577379" y="613829"/>
              <a:chExt cx="440408" cy="437915"/>
            </a:xfrm>
          </p:grpSpPr>
          <p:sp>
            <p:nvSpPr>
              <p:cNvPr id="96" name="フリーフォーム 95">
                <a:extLst>
                  <a:ext uri="{FF2B5EF4-FFF2-40B4-BE49-F238E27FC236}">
                    <a16:creationId xmlns:a16="http://schemas.microsoft.com/office/drawing/2014/main" id="{A5D016BC-6343-D3A3-74AA-117176900618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7" name="フリーフォーム 96">
                <a:extLst>
                  <a:ext uri="{FF2B5EF4-FFF2-40B4-BE49-F238E27FC236}">
                    <a16:creationId xmlns:a16="http://schemas.microsoft.com/office/drawing/2014/main" id="{0C1D9B53-4F93-8E23-731B-4DB2230E8607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1" name="グループ化 86">
              <a:extLst>
                <a:ext uri="{FF2B5EF4-FFF2-40B4-BE49-F238E27FC236}">
                  <a16:creationId xmlns:a16="http://schemas.microsoft.com/office/drawing/2014/main" id="{C093C673-38E2-8A33-53B7-C7C4591E115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>
              <a:off x="8572958" y="613829"/>
              <a:ext cx="440408" cy="437915"/>
              <a:chOff x="577379" y="613829"/>
              <a:chExt cx="440408" cy="437915"/>
            </a:xfrm>
          </p:grpSpPr>
          <p:sp>
            <p:nvSpPr>
              <p:cNvPr id="94" name="フリーフォーム 93">
                <a:extLst>
                  <a:ext uri="{FF2B5EF4-FFF2-40B4-BE49-F238E27FC236}">
                    <a16:creationId xmlns:a16="http://schemas.microsoft.com/office/drawing/2014/main" id="{963CADCA-3AB9-C937-D9FD-A9804FAA9DB2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5" name="フリーフォーム 94">
                <a:extLst>
                  <a:ext uri="{FF2B5EF4-FFF2-40B4-BE49-F238E27FC236}">
                    <a16:creationId xmlns:a16="http://schemas.microsoft.com/office/drawing/2014/main" id="{CC95EAD9-67F2-58F5-2D59-AF0BD70AE448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2" name="グループ化 87">
              <a:extLst>
                <a:ext uri="{FF2B5EF4-FFF2-40B4-BE49-F238E27FC236}">
                  <a16:creationId xmlns:a16="http://schemas.microsoft.com/office/drawing/2014/main" id="{D2DDD7BB-61AF-E83B-AB3F-85699B2F0E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V="1">
              <a:off x="577379" y="11745746"/>
              <a:ext cx="440408" cy="437915"/>
              <a:chOff x="577379" y="613829"/>
              <a:chExt cx="440408" cy="437915"/>
            </a:xfrm>
          </p:grpSpPr>
          <p:sp>
            <p:nvSpPr>
              <p:cNvPr id="92" name="フリーフォーム 91">
                <a:extLst>
                  <a:ext uri="{FF2B5EF4-FFF2-40B4-BE49-F238E27FC236}">
                    <a16:creationId xmlns:a16="http://schemas.microsoft.com/office/drawing/2014/main" id="{C63781AA-F595-0248-FE1E-4AE7CD8F151B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3" name="フリーフォーム 92">
                <a:extLst>
                  <a:ext uri="{FF2B5EF4-FFF2-40B4-BE49-F238E27FC236}">
                    <a16:creationId xmlns:a16="http://schemas.microsoft.com/office/drawing/2014/main" id="{080E2FD5-17EE-0FCC-064B-34EB9B278D51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3" name="グループ化 88">
              <a:extLst>
                <a:ext uri="{FF2B5EF4-FFF2-40B4-BE49-F238E27FC236}">
                  <a16:creationId xmlns:a16="http://schemas.microsoft.com/office/drawing/2014/main" id="{13C440D4-CABF-3F4F-9EE8-B57194FEAEF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 flipV="1">
              <a:off x="8572958" y="11745746"/>
              <a:ext cx="440408" cy="437915"/>
              <a:chOff x="577379" y="613829"/>
              <a:chExt cx="440408" cy="437915"/>
            </a:xfrm>
          </p:grpSpPr>
          <p:sp>
            <p:nvSpPr>
              <p:cNvPr id="90" name="フリーフォーム 89">
                <a:extLst>
                  <a:ext uri="{FF2B5EF4-FFF2-40B4-BE49-F238E27FC236}">
                    <a16:creationId xmlns:a16="http://schemas.microsoft.com/office/drawing/2014/main" id="{E9AAF330-36AF-943C-11F4-A9F763A91C84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1" name="フリーフォーム 90">
                <a:extLst>
                  <a:ext uri="{FF2B5EF4-FFF2-40B4-BE49-F238E27FC236}">
                    <a16:creationId xmlns:a16="http://schemas.microsoft.com/office/drawing/2014/main" id="{DA5B34B5-BD97-0F1C-9426-87E1BDDE7EBC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B7AB3B68-F06F-2E2A-309A-F5CDE230598D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5113" y="1715179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C1D19C0-962D-5750-0E82-87FFC24288E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850" y="1943051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68270187-8874-E712-0F51-7090FD0B6445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4320" y="13020251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6369646-9D8A-81B2-1B54-8969A82F178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057" y="13248123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271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0641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81282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21923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625641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0888" indent="-28892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83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3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9756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6pPr>
      <a:lvl7pPr marL="3013349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7pPr>
      <a:lvl8pPr marL="3476940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8pPr>
      <a:lvl9pPr marL="3940532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6359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27184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9077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54368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1796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8155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45145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0873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2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D0F3D24-CAC3-4AB9-7664-ACC0F4A10AC9}"/>
              </a:ext>
            </a:extLst>
          </p:cNvPr>
          <p:cNvSpPr txBox="1"/>
          <p:nvPr/>
        </p:nvSpPr>
        <p:spPr>
          <a:xfrm>
            <a:off x="9450362" y="0"/>
            <a:ext cx="124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A4</a:t>
            </a:r>
            <a:r>
              <a:rPr kumimoji="1" lang="ja-JP" altLang="en-US" sz="1800" dirty="0"/>
              <a:t>広告面</a:t>
            </a:r>
          </a:p>
        </p:txBody>
      </p:sp>
      <p:pic>
        <p:nvPicPr>
          <p:cNvPr id="64" name="図 2">
            <a:extLst>
              <a:ext uri="{FF2B5EF4-FFF2-40B4-BE49-F238E27FC236}">
                <a16:creationId xmlns:a16="http://schemas.microsoft.com/office/drawing/2014/main" id="{361D2349-0B60-703D-5ED3-94FAEE1725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05" y="2401302"/>
            <a:ext cx="34798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図 4">
            <a:extLst>
              <a:ext uri="{FF2B5EF4-FFF2-40B4-BE49-F238E27FC236}">
                <a16:creationId xmlns:a16="http://schemas.microsoft.com/office/drawing/2014/main" id="{A1EEF505-3FAE-C4E5-EF86-383AC0D6A3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955" y="3082340"/>
            <a:ext cx="431323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図 6">
            <a:extLst>
              <a:ext uri="{FF2B5EF4-FFF2-40B4-BE49-F238E27FC236}">
                <a16:creationId xmlns:a16="http://schemas.microsoft.com/office/drawing/2014/main" id="{A55F8A44-2A45-0608-9EF0-D3E972C24E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1" y="6217652"/>
            <a:ext cx="7915274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図 8">
            <a:extLst>
              <a:ext uri="{FF2B5EF4-FFF2-40B4-BE49-F238E27FC236}">
                <a16:creationId xmlns:a16="http://schemas.microsoft.com/office/drawing/2014/main" id="{DE4F81BB-AD4F-4F32-C2BE-3A19DF11B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455" y="4120565"/>
            <a:ext cx="1638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図 9">
            <a:extLst>
              <a:ext uri="{FF2B5EF4-FFF2-40B4-BE49-F238E27FC236}">
                <a16:creationId xmlns:a16="http://schemas.microsoft.com/office/drawing/2014/main" id="{C6017BE3-2FB2-D56E-99D6-AB1B8F3492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230" y="4120565"/>
            <a:ext cx="1638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図 10">
            <a:extLst>
              <a:ext uri="{FF2B5EF4-FFF2-40B4-BE49-F238E27FC236}">
                <a16:creationId xmlns:a16="http://schemas.microsoft.com/office/drawing/2014/main" id="{1B5E990C-1FBF-ED5F-0E6B-5AEA4A8A74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05" y="7065377"/>
            <a:ext cx="314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図 11">
            <a:extLst>
              <a:ext uri="{FF2B5EF4-FFF2-40B4-BE49-F238E27FC236}">
                <a16:creationId xmlns:a16="http://schemas.microsoft.com/office/drawing/2014/main" id="{60F42014-558F-A830-57B8-CF90BA4FEE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0" y="6982827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図 12">
            <a:extLst>
              <a:ext uri="{FF2B5EF4-FFF2-40B4-BE49-F238E27FC236}">
                <a16:creationId xmlns:a16="http://schemas.microsoft.com/office/drawing/2014/main" id="{DDF772AA-F1F0-0A9F-A6E1-A2AD92DAA0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180" y="7065377"/>
            <a:ext cx="314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図 13">
            <a:extLst>
              <a:ext uri="{FF2B5EF4-FFF2-40B4-BE49-F238E27FC236}">
                <a16:creationId xmlns:a16="http://schemas.microsoft.com/office/drawing/2014/main" id="{6FAC9703-60F7-FFD9-44B2-FE900C7950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2" y="6982827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図 15">
            <a:extLst>
              <a:ext uri="{FF2B5EF4-FFF2-40B4-BE49-F238E27FC236}">
                <a16:creationId xmlns:a16="http://schemas.microsoft.com/office/drawing/2014/main" id="{475ACF5C-FF25-FD37-D8F1-644790A230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705" y="8406815"/>
            <a:ext cx="314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図 16">
            <a:extLst>
              <a:ext uri="{FF2B5EF4-FFF2-40B4-BE49-F238E27FC236}">
                <a16:creationId xmlns:a16="http://schemas.microsoft.com/office/drawing/2014/main" id="{7325D120-3FF9-AF45-8898-67492656BA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80" y="8324265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図 17">
            <a:extLst>
              <a:ext uri="{FF2B5EF4-FFF2-40B4-BE49-F238E27FC236}">
                <a16:creationId xmlns:a16="http://schemas.microsoft.com/office/drawing/2014/main" id="{C2ABFE97-C2F9-C0E1-B6E3-54D288A096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180" y="8406815"/>
            <a:ext cx="31496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図 18">
            <a:extLst>
              <a:ext uri="{FF2B5EF4-FFF2-40B4-BE49-F238E27FC236}">
                <a16:creationId xmlns:a16="http://schemas.microsoft.com/office/drawing/2014/main" id="{67E55F04-4277-5304-5338-463E2EA9AE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42" y="8324265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図 20">
            <a:extLst>
              <a:ext uri="{FF2B5EF4-FFF2-40B4-BE49-F238E27FC236}">
                <a16:creationId xmlns:a16="http://schemas.microsoft.com/office/drawing/2014/main" id="{650E7C4C-0A95-92AF-F4FA-89E6EE8C9C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080" y="9991140"/>
            <a:ext cx="3670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図 22">
            <a:extLst>
              <a:ext uri="{FF2B5EF4-FFF2-40B4-BE49-F238E27FC236}">
                <a16:creationId xmlns:a16="http://schemas.microsoft.com/office/drawing/2014/main" id="{173853BB-C13B-301E-9D55-40090A2772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155" y="10610265"/>
            <a:ext cx="6807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図 23">
            <a:extLst>
              <a:ext uri="{FF2B5EF4-FFF2-40B4-BE49-F238E27FC236}">
                <a16:creationId xmlns:a16="http://schemas.microsoft.com/office/drawing/2014/main" id="{DCAE01A3-FA16-6B61-8BD6-F72B2E3D37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155" y="12410490"/>
            <a:ext cx="6807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図 24">
            <a:extLst>
              <a:ext uri="{FF2B5EF4-FFF2-40B4-BE49-F238E27FC236}">
                <a16:creationId xmlns:a16="http://schemas.microsoft.com/office/drawing/2014/main" id="{55F9BC30-97F7-D7D6-4FC7-ABAA6FC62C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155" y="11545302"/>
            <a:ext cx="6807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円/楕円 26">
            <a:extLst>
              <a:ext uri="{FF2B5EF4-FFF2-40B4-BE49-F238E27FC236}">
                <a16:creationId xmlns:a16="http://schemas.microsoft.com/office/drawing/2014/main" id="{5250776E-0FFB-46B7-2EDA-C94426AB1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667" y="10321340"/>
            <a:ext cx="1152525" cy="1008062"/>
          </a:xfrm>
          <a:prstGeom prst="ellipse">
            <a:avLst/>
          </a:prstGeom>
          <a:solidFill>
            <a:srgbClr val="FFEF0B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pic>
        <p:nvPicPr>
          <p:cNvPr id="82" name="図 27">
            <a:extLst>
              <a:ext uri="{FF2B5EF4-FFF2-40B4-BE49-F238E27FC236}">
                <a16:creationId xmlns:a16="http://schemas.microsoft.com/office/drawing/2014/main" id="{37EBBB40-5DE1-F955-207E-F0EDCCDE5D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655" y="11037302"/>
            <a:ext cx="4318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図 28">
            <a:extLst>
              <a:ext uri="{FF2B5EF4-FFF2-40B4-BE49-F238E27FC236}">
                <a16:creationId xmlns:a16="http://schemas.microsoft.com/office/drawing/2014/main" id="{E8BC1C1C-012C-66FA-E993-C759820A99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755" y="11977102"/>
            <a:ext cx="3556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9620155F-3E5D-0F6B-5BBD-D6DB762204D3}"/>
              </a:ext>
            </a:extLst>
          </p:cNvPr>
          <p:cNvSpPr txBox="1"/>
          <p:nvPr/>
        </p:nvSpPr>
        <p:spPr>
          <a:xfrm>
            <a:off x="4857917" y="2328277"/>
            <a:ext cx="371475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ja-JP" sz="4400" dirty="0">
                <a:latin typeface="+mj-ea"/>
                <a:ea typeface="+mj-ea"/>
              </a:rPr>
              <a:t>30,000</a:t>
            </a:r>
            <a:r>
              <a:rPr lang="ja-JP" altLang="en-US" sz="3200" dirty="0">
                <a:latin typeface="+mj-ea"/>
                <a:ea typeface="+mj-ea"/>
              </a:rPr>
              <a:t>社が選んだ</a:t>
            </a:r>
          </a:p>
        </p:txBody>
      </p:sp>
      <p:sp>
        <p:nvSpPr>
          <p:cNvPr id="85" name="テキスト ボックス 31">
            <a:extLst>
              <a:ext uri="{FF2B5EF4-FFF2-40B4-BE49-F238E27FC236}">
                <a16:creationId xmlns:a16="http://schemas.microsoft.com/office/drawing/2014/main" id="{BF5BAAB8-9FA0-29C4-AF0E-EBE326AD4AF4}"/>
              </a:ext>
            </a:extLst>
          </p:cNvPr>
          <p:cNvSpPr txBox="1">
            <a:spLocks noChangeArrowheads="1"/>
          </p:cNvSpPr>
          <p:nvPr/>
        </p:nvSpPr>
        <p:spPr bwMode="auto">
          <a:xfrm rot="21061974">
            <a:off x="1995655" y="2553702"/>
            <a:ext cx="73818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800">
                <a:solidFill>
                  <a:srgbClr val="D20000"/>
                </a:solidFill>
                <a:latin typeface="ＭＳ Ｐゴシック" panose="020B0600070205080204" pitchFamily="50" charset="-128"/>
              </a:rPr>
              <a:t>売上アップを</a:t>
            </a:r>
            <a:endParaRPr lang="en-US" altLang="ja-JP" sz="1800">
              <a:solidFill>
                <a:srgbClr val="D20000"/>
              </a:solidFill>
              <a:latin typeface="ＭＳ Ｐゴシック" panose="020B0600070205080204" pitchFamily="50" charset="-128"/>
            </a:endParaRPr>
          </a:p>
          <a:p>
            <a:pPr eaLnBrk="1" hangingPunct="1"/>
            <a:r>
              <a:rPr lang="ja-JP" altLang="en-US" sz="1800">
                <a:solidFill>
                  <a:srgbClr val="D20000"/>
                </a:solidFill>
                <a:latin typeface="ＭＳ Ｐゴシック" panose="020B0600070205080204" pitchFamily="50" charset="-128"/>
              </a:rPr>
              <a:t>応援します！</a:t>
            </a:r>
          </a:p>
        </p:txBody>
      </p:sp>
      <p:sp>
        <p:nvSpPr>
          <p:cNvPr id="86" name="テキスト ボックス 32">
            <a:extLst>
              <a:ext uri="{FF2B5EF4-FFF2-40B4-BE49-F238E27FC236}">
                <a16:creationId xmlns:a16="http://schemas.microsoft.com/office/drawing/2014/main" id="{0523F05F-0B3D-AB6E-F0B9-E54250DCC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8642" y="4417427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2400"/>
              <a:t>新規開拓</a:t>
            </a:r>
          </a:p>
        </p:txBody>
      </p:sp>
      <p:sp>
        <p:nvSpPr>
          <p:cNvPr id="87" name="テキスト ボックス 33">
            <a:extLst>
              <a:ext uri="{FF2B5EF4-FFF2-40B4-BE49-F238E27FC236}">
                <a16:creationId xmlns:a16="http://schemas.microsoft.com/office/drawing/2014/main" id="{75DC2514-1452-31DE-E09B-4DFF19D0B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867" y="4272965"/>
            <a:ext cx="1416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2400">
                <a:latin typeface="ＭＳ Ｐゴシック" panose="020B0600070205080204" pitchFamily="50" charset="-128"/>
              </a:rPr>
              <a:t>既存顧客</a:t>
            </a:r>
            <a:endParaRPr lang="en-US" altLang="ja-JP" sz="2400">
              <a:latin typeface="ＭＳ Ｐゴシック" panose="020B0600070205080204" pitchFamily="50" charset="-128"/>
            </a:endParaRPr>
          </a:p>
          <a:p>
            <a:pPr algn="ctr" eaLnBrk="1" hangingPunct="1"/>
            <a:r>
              <a:rPr lang="ja-JP" altLang="en-US" sz="2000">
                <a:latin typeface="ＭＳ Ｐゴシック" panose="020B0600070205080204" pitchFamily="50" charset="-128"/>
              </a:rPr>
              <a:t>のフォロー</a:t>
            </a:r>
          </a:p>
        </p:txBody>
      </p:sp>
      <p:sp>
        <p:nvSpPr>
          <p:cNvPr id="88" name="テキスト ボックス 34">
            <a:extLst>
              <a:ext uri="{FF2B5EF4-FFF2-40B4-BE49-F238E27FC236}">
                <a16:creationId xmlns:a16="http://schemas.microsoft.com/office/drawing/2014/main" id="{340CC32E-07A4-27F7-A7C0-D698E0459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0967" y="5209590"/>
            <a:ext cx="38242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/>
            <a:r>
              <a:rPr lang="ja-JP" altLang="en-US" sz="2600">
                <a:latin typeface="ＭＳ Ｐゴシック" panose="020B0600070205080204" pitchFamily="50" charset="-128"/>
              </a:rPr>
              <a:t>様々なサービスが</a:t>
            </a:r>
            <a:r>
              <a:rPr lang="en-US" altLang="ja-JP" sz="2600">
                <a:latin typeface="ＭＳ Ｐゴシック" panose="020B0600070205080204" pitchFamily="50" charset="-128"/>
              </a:rPr>
              <a:t>WEB</a:t>
            </a:r>
            <a:r>
              <a:rPr lang="ja-JP" altLang="en-US" sz="2600">
                <a:latin typeface="ＭＳ Ｐゴシック" panose="020B0600070205080204" pitchFamily="50" charset="-128"/>
              </a:rPr>
              <a:t>の</a:t>
            </a:r>
            <a:endParaRPr lang="en-US" altLang="ja-JP" sz="2600">
              <a:latin typeface="ＭＳ Ｐゴシック" panose="020B0600070205080204" pitchFamily="50" charset="-128"/>
            </a:endParaRPr>
          </a:p>
          <a:p>
            <a:pPr algn="r" eaLnBrk="1" hangingPunct="1"/>
            <a:r>
              <a:rPr lang="ja-JP" altLang="en-US" sz="2600">
                <a:latin typeface="ＭＳ Ｐゴシック" panose="020B0600070205080204" pitchFamily="50" charset="-128"/>
              </a:rPr>
              <a:t>操作だけで利用できる！</a:t>
            </a:r>
          </a:p>
        </p:txBody>
      </p:sp>
      <p:sp>
        <p:nvSpPr>
          <p:cNvPr id="89" name="テキスト ボックス 35">
            <a:extLst>
              <a:ext uri="{FF2B5EF4-FFF2-40B4-BE49-F238E27FC236}">
                <a16:creationId xmlns:a16="http://schemas.microsoft.com/office/drawing/2014/main" id="{2DC17E80-4612-1B63-D9FC-994933502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092" y="6289090"/>
            <a:ext cx="63023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ネットリアルだからできる</a:t>
            </a:r>
            <a:r>
              <a:rPr lang="en-US" altLang="ja-JP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ja-JP" altLang="en-US" dirty="0" err="1">
                <a:solidFill>
                  <a:schemeClr val="bg1"/>
                </a:solidFill>
                <a:latin typeface="+mj-ea"/>
                <a:ea typeface="+mj-ea"/>
              </a:rPr>
              <a:t>つの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サービス</a:t>
            </a:r>
          </a:p>
        </p:txBody>
      </p:sp>
      <p:sp>
        <p:nvSpPr>
          <p:cNvPr id="90" name="テキスト ボックス 36">
            <a:extLst>
              <a:ext uri="{FF2B5EF4-FFF2-40B4-BE49-F238E27FC236}">
                <a16:creationId xmlns:a16="http://schemas.microsoft.com/office/drawing/2014/main" id="{A33066A7-9889-6670-C1B5-156DEB2D0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6255" y="7081252"/>
            <a:ext cx="18780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200"/>
              <a:t>法人名簿利用</a:t>
            </a:r>
          </a:p>
        </p:txBody>
      </p:sp>
      <p:sp>
        <p:nvSpPr>
          <p:cNvPr id="91" name="テキスト ボックス 37">
            <a:extLst>
              <a:ext uri="{FF2B5EF4-FFF2-40B4-BE49-F238E27FC236}">
                <a16:creationId xmlns:a16="http://schemas.microsoft.com/office/drawing/2014/main" id="{9E2037CC-813D-F5FE-0D3F-349FB9254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6705" y="7081252"/>
            <a:ext cx="12827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2200">
                <a:latin typeface="ＭＳ Ｐゴシック" panose="020B0600070205080204" pitchFamily="50" charset="-128"/>
              </a:rPr>
              <a:t>FAX</a:t>
            </a:r>
            <a:r>
              <a:rPr lang="ja-JP" altLang="en-US" sz="2200">
                <a:latin typeface="ＭＳ Ｐゴシック" panose="020B0600070205080204" pitchFamily="50" charset="-128"/>
              </a:rPr>
              <a:t>配信</a:t>
            </a:r>
          </a:p>
        </p:txBody>
      </p:sp>
      <p:sp>
        <p:nvSpPr>
          <p:cNvPr id="92" name="テキスト ボックス 38">
            <a:extLst>
              <a:ext uri="{FF2B5EF4-FFF2-40B4-BE49-F238E27FC236}">
                <a16:creationId xmlns:a16="http://schemas.microsoft.com/office/drawing/2014/main" id="{51C9DA12-90D6-665A-9107-07ADD946A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180" y="8376652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200"/>
              <a:t>電話営業</a:t>
            </a:r>
          </a:p>
        </p:txBody>
      </p:sp>
      <p:sp>
        <p:nvSpPr>
          <p:cNvPr id="93" name="テキスト ボックス 39">
            <a:extLst>
              <a:ext uri="{FF2B5EF4-FFF2-40B4-BE49-F238E27FC236}">
                <a16:creationId xmlns:a16="http://schemas.microsoft.com/office/drawing/2014/main" id="{49E4E6DB-A319-3F59-AE65-4BEDE9D8D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367" y="8376652"/>
            <a:ext cx="20732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2200">
                <a:latin typeface="ＭＳ Ｐゴシック" panose="020B0600070205080204" pitchFamily="50" charset="-128"/>
              </a:rPr>
              <a:t>プリント</a:t>
            </a:r>
            <a:r>
              <a:rPr lang="en-US" altLang="ja-JP" sz="2200">
                <a:latin typeface="ＭＳ Ｐゴシック" panose="020B0600070205080204" pitchFamily="50" charset="-128"/>
              </a:rPr>
              <a:t>DM</a:t>
            </a:r>
            <a:r>
              <a:rPr lang="ja-JP" altLang="en-US" sz="2200">
                <a:latin typeface="ＭＳ Ｐゴシック" panose="020B0600070205080204" pitchFamily="50" charset="-128"/>
              </a:rPr>
              <a:t>発送</a:t>
            </a:r>
          </a:p>
        </p:txBody>
      </p:sp>
      <p:sp>
        <p:nvSpPr>
          <p:cNvPr id="94" name="テキスト ボックス 40">
            <a:extLst>
              <a:ext uri="{FF2B5EF4-FFF2-40B4-BE49-F238E27FC236}">
                <a16:creationId xmlns:a16="http://schemas.microsoft.com/office/drawing/2014/main" id="{18E09CA6-EFC8-E4C4-FE3C-7610FAFBC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117" y="7081252"/>
            <a:ext cx="593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600">
                <a:solidFill>
                  <a:srgbClr val="FFFFFF"/>
                </a:solidFill>
              </a:rPr>
              <a:t>無料</a:t>
            </a:r>
          </a:p>
        </p:txBody>
      </p:sp>
      <p:sp>
        <p:nvSpPr>
          <p:cNvPr id="95" name="テキスト ボックス 41">
            <a:extLst>
              <a:ext uri="{FF2B5EF4-FFF2-40B4-BE49-F238E27FC236}">
                <a16:creationId xmlns:a16="http://schemas.microsoft.com/office/drawing/2014/main" id="{75348CBF-AC3A-E4A6-AB04-D3FD8DB9F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5142" y="7081252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400">
                <a:solidFill>
                  <a:srgbClr val="FFFFFF"/>
                </a:solidFill>
              </a:rPr>
              <a:t>低価格</a:t>
            </a:r>
          </a:p>
        </p:txBody>
      </p:sp>
      <p:sp>
        <p:nvSpPr>
          <p:cNvPr id="96" name="テキスト ボックス 42">
            <a:extLst>
              <a:ext uri="{FF2B5EF4-FFF2-40B4-BE49-F238E27FC236}">
                <a16:creationId xmlns:a16="http://schemas.microsoft.com/office/drawing/2014/main" id="{A959D471-3C11-3499-F1A7-11DFBD375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1880" y="8449677"/>
            <a:ext cx="584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600">
                <a:solidFill>
                  <a:srgbClr val="FFFFFF"/>
                </a:solidFill>
                <a:latin typeface="ＭＳ Ｐゴシック" panose="020B0600070205080204" pitchFamily="50" charset="-128"/>
              </a:rPr>
              <a:t>NEW</a:t>
            </a:r>
            <a:endParaRPr lang="ja-JP" altLang="en-US" sz="1600">
              <a:solidFill>
                <a:srgbClr val="FFFFFF"/>
              </a:solidFill>
              <a:latin typeface="ＭＳ Ｐゴシック" panose="020B0600070205080204" pitchFamily="50" charset="-128"/>
            </a:endParaRPr>
          </a:p>
        </p:txBody>
      </p:sp>
      <p:sp>
        <p:nvSpPr>
          <p:cNvPr id="97" name="テキスト ボックス 43">
            <a:extLst>
              <a:ext uri="{FF2B5EF4-FFF2-40B4-BE49-F238E27FC236}">
                <a16:creationId xmlns:a16="http://schemas.microsoft.com/office/drawing/2014/main" id="{0C1CDBDD-F72F-F431-C289-C949EB75D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542" y="8449677"/>
            <a:ext cx="595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600">
                <a:solidFill>
                  <a:srgbClr val="FFFFFF"/>
                </a:solidFill>
              </a:rPr>
              <a:t>簡単</a:t>
            </a:r>
          </a:p>
        </p:txBody>
      </p:sp>
      <p:sp>
        <p:nvSpPr>
          <p:cNvPr id="98" name="テキスト ボックス 44">
            <a:extLst>
              <a:ext uri="{FF2B5EF4-FFF2-40B4-BE49-F238E27FC236}">
                <a16:creationId xmlns:a16="http://schemas.microsoft.com/office/drawing/2014/main" id="{04CA860D-4479-84E2-5314-2F91D78D3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605" y="7514640"/>
            <a:ext cx="28225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ネットで簡単に約</a:t>
            </a:r>
            <a:r>
              <a:rPr lang="en-US" altLang="ja-JP" sz="1900">
                <a:latin typeface="ＭＳ Ｐゴシック" panose="020B0600070205080204" pitchFamily="50" charset="-128"/>
              </a:rPr>
              <a:t>600</a:t>
            </a:r>
            <a:r>
              <a:rPr lang="ja-JP" altLang="en-US" sz="1900">
                <a:latin typeface="ＭＳ Ｐゴシック" panose="020B0600070205080204" pitchFamily="50" charset="-128"/>
              </a:rPr>
              <a:t>万件</a:t>
            </a:r>
            <a:endParaRPr lang="en-US" altLang="ja-JP" sz="1900">
              <a:latin typeface="ＭＳ Ｐゴシック" panose="020B0600070205080204" pitchFamily="50" charset="-128"/>
            </a:endParaRPr>
          </a:p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が検出＆抽出できます！</a:t>
            </a:r>
          </a:p>
        </p:txBody>
      </p:sp>
      <p:sp>
        <p:nvSpPr>
          <p:cNvPr id="99" name="テキスト ボックス 45">
            <a:extLst>
              <a:ext uri="{FF2B5EF4-FFF2-40B4-BE49-F238E27FC236}">
                <a16:creationId xmlns:a16="http://schemas.microsoft.com/office/drawing/2014/main" id="{D5C7178D-A8E6-304F-3772-E6655E1CD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9317" y="7513052"/>
            <a:ext cx="241617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ネットで簡単に同報！</a:t>
            </a:r>
            <a:endParaRPr lang="en-US" altLang="ja-JP" sz="1900">
              <a:latin typeface="ＭＳ Ｐゴシック" panose="020B0600070205080204" pitchFamily="50" charset="-128"/>
            </a:endParaRPr>
          </a:p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高速</a:t>
            </a:r>
            <a:r>
              <a:rPr lang="en-US" altLang="ja-JP" sz="1900">
                <a:latin typeface="ＭＳ Ｐゴシック" panose="020B0600070205080204" pitchFamily="50" charset="-128"/>
              </a:rPr>
              <a:t>/</a:t>
            </a:r>
            <a:r>
              <a:rPr lang="ja-JP" altLang="en-US" sz="1900">
                <a:latin typeface="ＭＳ Ｐゴシック" panose="020B0600070205080204" pitchFamily="50" charset="-128"/>
              </a:rPr>
              <a:t>高画質</a:t>
            </a:r>
            <a:r>
              <a:rPr lang="en-US" altLang="ja-JP" sz="1900">
                <a:latin typeface="ＭＳ Ｐゴシック" panose="020B0600070205080204" pitchFamily="50" charset="-128"/>
              </a:rPr>
              <a:t>@5</a:t>
            </a:r>
            <a:r>
              <a:rPr lang="ja-JP" altLang="en-US" sz="1900">
                <a:latin typeface="ＭＳ Ｐゴシック" panose="020B0600070205080204" pitchFamily="50" charset="-128"/>
              </a:rPr>
              <a:t>円</a:t>
            </a:r>
            <a:r>
              <a:rPr lang="en-US" altLang="ja-JP" sz="1900">
                <a:latin typeface="ＭＳ Ｐゴシック" panose="020B0600070205080204" pitchFamily="50" charset="-128"/>
              </a:rPr>
              <a:t>〜</a:t>
            </a:r>
            <a:endParaRPr lang="ja-JP" altLang="en-US" sz="1900">
              <a:latin typeface="ＭＳ Ｐゴシック" panose="020B0600070205080204" pitchFamily="50" charset="-128"/>
            </a:endParaRPr>
          </a:p>
        </p:txBody>
      </p:sp>
      <p:sp>
        <p:nvSpPr>
          <p:cNvPr id="100" name="テキスト ボックス 46">
            <a:extLst>
              <a:ext uri="{FF2B5EF4-FFF2-40B4-BE49-F238E27FC236}">
                <a16:creationId xmlns:a16="http://schemas.microsoft.com/office/drawing/2014/main" id="{40331D1C-73CB-1C2A-40EE-F8EBF0388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9367" y="8881477"/>
            <a:ext cx="26638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ネットで簡単に発信！</a:t>
            </a:r>
          </a:p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反響率抜群！</a:t>
            </a:r>
            <a:r>
              <a:rPr lang="en-US" altLang="ja-JP" sz="1900">
                <a:latin typeface="ＭＳ Ｐゴシック" panose="020B0600070205080204" pitchFamily="50" charset="-128"/>
              </a:rPr>
              <a:t>@150</a:t>
            </a:r>
            <a:r>
              <a:rPr lang="ja-JP" altLang="en-US" sz="1900">
                <a:latin typeface="ＭＳ Ｐゴシック" panose="020B0600070205080204" pitchFamily="50" charset="-128"/>
              </a:rPr>
              <a:t>円</a:t>
            </a:r>
            <a:r>
              <a:rPr lang="en-US" altLang="ja-JP" sz="1900">
                <a:latin typeface="ＭＳ Ｐゴシック" panose="020B0600070205080204" pitchFamily="50" charset="-128"/>
              </a:rPr>
              <a:t>〜</a:t>
            </a:r>
            <a:endParaRPr lang="ja-JP" altLang="en-US" sz="1900">
              <a:latin typeface="ＭＳ Ｐゴシック" panose="020B0600070205080204" pitchFamily="50" charset="-128"/>
            </a:endParaRPr>
          </a:p>
        </p:txBody>
      </p:sp>
      <p:sp>
        <p:nvSpPr>
          <p:cNvPr id="101" name="テキスト ボックス 47">
            <a:extLst>
              <a:ext uri="{FF2B5EF4-FFF2-40B4-BE49-F238E27FC236}">
                <a16:creationId xmlns:a16="http://schemas.microsoft.com/office/drawing/2014/main" id="{B7DC55D8-DF31-BA63-9338-22D31A9FE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505" y="8881477"/>
            <a:ext cx="302418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ネットで簡単に印刷</a:t>
            </a:r>
            <a:r>
              <a:rPr lang="en-US" altLang="ja-JP" sz="1900">
                <a:latin typeface="ＭＳ Ｐゴシック" panose="020B0600070205080204" pitchFamily="50" charset="-128"/>
              </a:rPr>
              <a:t>/</a:t>
            </a:r>
            <a:r>
              <a:rPr lang="ja-JP" altLang="en-US" sz="1900">
                <a:latin typeface="ＭＳ Ｐゴシック" panose="020B0600070205080204" pitchFamily="50" charset="-128"/>
              </a:rPr>
              <a:t>発送！</a:t>
            </a:r>
          </a:p>
          <a:p>
            <a:pPr algn="ctr" eaLnBrk="1" hangingPunct="1"/>
            <a:r>
              <a:rPr lang="ja-JP" altLang="en-US" sz="1900">
                <a:latin typeface="ＭＳ Ｐゴシック" panose="020B0600070205080204" pitchFamily="50" charset="-128"/>
              </a:rPr>
              <a:t>最短翌日発送</a:t>
            </a:r>
            <a:r>
              <a:rPr lang="en-US" altLang="ja-JP" sz="1900">
                <a:latin typeface="ＭＳ Ｐゴシック" panose="020B0600070205080204" pitchFamily="50" charset="-128"/>
              </a:rPr>
              <a:t>@105</a:t>
            </a:r>
            <a:r>
              <a:rPr lang="ja-JP" altLang="en-US" sz="1900">
                <a:latin typeface="ＭＳ Ｐゴシック" panose="020B0600070205080204" pitchFamily="50" charset="-128"/>
              </a:rPr>
              <a:t>円</a:t>
            </a:r>
            <a:r>
              <a:rPr lang="en-US" altLang="ja-JP" sz="1900">
                <a:latin typeface="ＭＳ Ｐゴシック" panose="020B0600070205080204" pitchFamily="50" charset="-128"/>
              </a:rPr>
              <a:t>〜</a:t>
            </a:r>
            <a:endParaRPr lang="ja-JP" altLang="en-US" sz="1900">
              <a:latin typeface="ＭＳ Ｐゴシック" panose="020B0600070205080204" pitchFamily="50" charset="-128"/>
            </a:endParaRPr>
          </a:p>
        </p:txBody>
      </p:sp>
      <p:sp>
        <p:nvSpPr>
          <p:cNvPr id="102" name="テキスト ボックス 48">
            <a:extLst>
              <a:ext uri="{FF2B5EF4-FFF2-40B4-BE49-F238E27FC236}">
                <a16:creationId xmlns:a16="http://schemas.microsoft.com/office/drawing/2014/main" id="{3A2E4D97-B9C7-B5BC-4259-54BA36844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3017" y="9960977"/>
            <a:ext cx="54514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/>
              <a:t>より詳しい内容は資料請求にて！</a:t>
            </a:r>
          </a:p>
        </p:txBody>
      </p:sp>
      <p:sp>
        <p:nvSpPr>
          <p:cNvPr id="103" name="テキスト ボックス 49">
            <a:extLst>
              <a:ext uri="{FF2B5EF4-FFF2-40B4-BE49-F238E27FC236}">
                <a16:creationId xmlns:a16="http://schemas.microsoft.com/office/drawing/2014/main" id="{72806F90-5105-10E2-F6FB-F4CCE4D3B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8455" y="10465802"/>
            <a:ext cx="107473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800">
                <a:latin typeface="ＭＳ Ｐゴシック" panose="020B0600070205080204" pitchFamily="50" charset="-128"/>
              </a:rPr>
              <a:t>最短</a:t>
            </a:r>
            <a:r>
              <a:rPr lang="en-US" altLang="ja-JP" sz="2800">
                <a:latin typeface="ＭＳ Ｐゴシック" panose="020B0600070205080204" pitchFamily="50" charset="-128"/>
              </a:rPr>
              <a:t>1</a:t>
            </a:r>
            <a:r>
              <a:rPr lang="ja-JP" altLang="en-US" sz="1800">
                <a:latin typeface="ＭＳ Ｐゴシック" panose="020B0600070205080204" pitchFamily="50" charset="-128"/>
              </a:rPr>
              <a:t>分</a:t>
            </a:r>
            <a:endParaRPr lang="en-US" altLang="ja-JP" sz="1800">
              <a:latin typeface="ＭＳ Ｐゴシック" panose="020B0600070205080204" pitchFamily="50" charset="-128"/>
            </a:endParaRPr>
          </a:p>
          <a:p>
            <a:pPr algn="ctr" eaLnBrk="1" hangingPunct="1"/>
            <a:r>
              <a:rPr lang="ja-JP" altLang="en-US" sz="1100">
                <a:latin typeface="ＭＳ Ｐゴシック" panose="020B0600070205080204" pitchFamily="50" charset="-128"/>
              </a:rPr>
              <a:t>資料請求</a:t>
            </a:r>
          </a:p>
        </p:txBody>
      </p:sp>
      <p:sp>
        <p:nvSpPr>
          <p:cNvPr id="104" name="テキスト ボックス 51">
            <a:extLst>
              <a:ext uri="{FF2B5EF4-FFF2-40B4-BE49-F238E27FC236}">
                <a16:creationId xmlns:a16="http://schemas.microsoft.com/office/drawing/2014/main" id="{5F306615-B112-1C30-4056-BB427EA89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4342" y="10969040"/>
            <a:ext cx="2227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1800">
                <a:latin typeface="ＭＳ Ｐゴシック" panose="020B0600070205080204" pitchFamily="50" charset="-128"/>
              </a:rPr>
              <a:t>http://www.netreal.jp</a:t>
            </a:r>
            <a:endParaRPr lang="ja-JP" altLang="en-US" sz="1800">
              <a:latin typeface="ＭＳ Ｐゴシック" panose="020B0600070205080204" pitchFamily="50" charset="-128"/>
            </a:endParaRPr>
          </a:p>
        </p:txBody>
      </p:sp>
      <p:sp>
        <p:nvSpPr>
          <p:cNvPr id="105" name="テキスト ボックス 52">
            <a:extLst>
              <a:ext uri="{FF2B5EF4-FFF2-40B4-BE49-F238E27FC236}">
                <a16:creationId xmlns:a16="http://schemas.microsoft.com/office/drawing/2014/main" id="{B4F818AB-BFFA-D26C-4611-526BE606D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9630" y="10610265"/>
            <a:ext cx="1981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200">
                <a:solidFill>
                  <a:srgbClr val="FFFFFF"/>
                </a:solidFill>
              </a:rPr>
              <a:t>インターネットでの資料請求</a:t>
            </a:r>
          </a:p>
        </p:txBody>
      </p:sp>
      <p:sp>
        <p:nvSpPr>
          <p:cNvPr id="106" name="テキスト ボックス 53">
            <a:extLst>
              <a:ext uri="{FF2B5EF4-FFF2-40B4-BE49-F238E27FC236}">
                <a16:creationId xmlns:a16="http://schemas.microsoft.com/office/drawing/2014/main" id="{DDEA09FF-1D02-4423-0187-1456C35B0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655" y="11545302"/>
            <a:ext cx="15462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200">
                <a:solidFill>
                  <a:srgbClr val="FFFFFF"/>
                </a:solidFill>
              </a:rPr>
              <a:t>お電話での資料請求</a:t>
            </a:r>
          </a:p>
        </p:txBody>
      </p:sp>
      <p:sp>
        <p:nvSpPr>
          <p:cNvPr id="107" name="テキスト ボックス 54">
            <a:extLst>
              <a:ext uri="{FF2B5EF4-FFF2-40B4-BE49-F238E27FC236}">
                <a16:creationId xmlns:a16="http://schemas.microsoft.com/office/drawing/2014/main" id="{578AB77F-A6B1-D000-DE51-584CD1BE5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9630" y="12410490"/>
            <a:ext cx="5027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FAX</a:t>
            </a:r>
            <a:r>
              <a:rPr lang="ja-JP" altLang="en-US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での資料請求は宛名面下に必要事項を記入し、</a:t>
            </a:r>
            <a:r>
              <a:rPr lang="en-US" altLang="ja-JP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FAX</a:t>
            </a:r>
            <a:r>
              <a:rPr lang="ja-JP" altLang="en-US" sz="1200">
                <a:solidFill>
                  <a:srgbClr val="FFFFFF"/>
                </a:solidFill>
                <a:latin typeface="ＭＳ Ｐゴシック" panose="020B0600070205080204" pitchFamily="50" charset="-128"/>
              </a:rPr>
              <a:t>送信してください</a:t>
            </a:r>
            <a:r>
              <a:rPr lang="ja-JP" altLang="en-US" sz="1200">
                <a:solidFill>
                  <a:srgbClr val="FFFFFF"/>
                </a:solidFill>
              </a:rPr>
              <a:t>。</a:t>
            </a:r>
          </a:p>
        </p:txBody>
      </p:sp>
      <p:sp>
        <p:nvSpPr>
          <p:cNvPr id="108" name="テキスト ボックス 55">
            <a:extLst>
              <a:ext uri="{FF2B5EF4-FFF2-40B4-BE49-F238E27FC236}">
                <a16:creationId xmlns:a16="http://schemas.microsoft.com/office/drawing/2014/main" id="{4C59A886-4B92-AB2B-1A2C-4AEEC7530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067" y="11834227"/>
            <a:ext cx="3425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3200">
                <a:latin typeface="ＭＳ Ｐゴシック" panose="020B0600070205080204" pitchFamily="50" charset="-128"/>
              </a:rPr>
              <a:t>TEL:03-3535-0536</a:t>
            </a:r>
            <a:endParaRPr lang="ja-JP" altLang="en-US" sz="3200">
              <a:latin typeface="ＭＳ Ｐゴシック" panose="020B0600070205080204" pitchFamily="50" charset="-128"/>
            </a:endParaRPr>
          </a:p>
        </p:txBody>
      </p:sp>
      <p:sp>
        <p:nvSpPr>
          <p:cNvPr id="109" name="テキスト ボックス 56">
            <a:extLst>
              <a:ext uri="{FF2B5EF4-FFF2-40B4-BE49-F238E27FC236}">
                <a16:creationId xmlns:a16="http://schemas.microsoft.com/office/drawing/2014/main" id="{67F841F8-4EE9-6E10-4D63-52AEB49B8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342" y="11905665"/>
            <a:ext cx="242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1200">
                <a:latin typeface="ＭＳ Ｐゴシック" panose="020B0600070205080204" pitchFamily="50" charset="-128"/>
              </a:rPr>
              <a:t>株式会社</a:t>
            </a:r>
            <a:r>
              <a:rPr lang="en-US" altLang="ja-JP" sz="1200">
                <a:latin typeface="ＭＳ Ｐゴシック" panose="020B0600070205080204" pitchFamily="50" charset="-128"/>
              </a:rPr>
              <a:t>NetReal</a:t>
            </a:r>
            <a:r>
              <a:rPr lang="ja-JP" altLang="en-US" sz="1200">
                <a:latin typeface="ＭＳ Ｐゴシック" panose="020B0600070205080204" pitchFamily="50" charset="-128"/>
              </a:rPr>
              <a:t>　担当：</a:t>
            </a:r>
            <a:r>
              <a:rPr lang="en-US" altLang="ja-JP" sz="1200">
                <a:latin typeface="ＭＳ Ｐゴシック" panose="020B0600070205080204" pitchFamily="50" charset="-128"/>
              </a:rPr>
              <a:t>◯◯</a:t>
            </a:r>
            <a:r>
              <a:rPr lang="ja-JP" altLang="en-US" sz="1200">
                <a:latin typeface="ＭＳ Ｐゴシック" panose="020B0600070205080204" pitchFamily="50" charset="-128"/>
              </a:rPr>
              <a:t>まで</a:t>
            </a:r>
            <a:endParaRPr lang="en-US" altLang="ja-JP" sz="1200">
              <a:latin typeface="ＭＳ Ｐゴシック" panose="020B0600070205080204" pitchFamily="50" charset="-128"/>
            </a:endParaRPr>
          </a:p>
          <a:p>
            <a:pPr eaLnBrk="1" hangingPunct="1"/>
            <a:r>
              <a:rPr lang="ja-JP" altLang="en-US" sz="1200">
                <a:latin typeface="ＭＳ Ｐゴシック" panose="020B0600070205080204" pitchFamily="50" charset="-128"/>
              </a:rPr>
              <a:t>受付時間</a:t>
            </a:r>
            <a:r>
              <a:rPr lang="en-US" altLang="ja-JP" sz="1200">
                <a:latin typeface="ＭＳ Ｐゴシック" panose="020B0600070205080204" pitchFamily="50" charset="-128"/>
              </a:rPr>
              <a:t>9:00-18:00</a:t>
            </a:r>
            <a:r>
              <a:rPr lang="ja-JP" altLang="en-US" sz="1200">
                <a:latin typeface="ＭＳ Ｐゴシック" panose="020B0600070205080204" pitchFamily="50" charset="-128"/>
              </a:rPr>
              <a:t>土日祝除く</a:t>
            </a:r>
          </a:p>
        </p:txBody>
      </p:sp>
      <p:sp>
        <p:nvSpPr>
          <p:cNvPr id="110" name="テキスト ボックス 57">
            <a:extLst>
              <a:ext uri="{FF2B5EF4-FFF2-40B4-BE49-F238E27FC236}">
                <a16:creationId xmlns:a16="http://schemas.microsoft.com/office/drawing/2014/main" id="{28266340-3432-656B-BE91-0A6CBB529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5605" y="11016665"/>
            <a:ext cx="12017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1600"/>
              <a:t>ネットリアル</a:t>
            </a:r>
          </a:p>
        </p:txBody>
      </p:sp>
      <p:sp>
        <p:nvSpPr>
          <p:cNvPr id="111" name="正方形/長方形 58">
            <a:extLst>
              <a:ext uri="{FF2B5EF4-FFF2-40B4-BE49-F238E27FC236}">
                <a16:creationId xmlns:a16="http://schemas.microsoft.com/office/drawing/2014/main" id="{0B91894A-418A-BC4A-7C16-81D8CF61F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1792" y="11005552"/>
            <a:ext cx="1584325" cy="360363"/>
          </a:xfrm>
          <a:prstGeom prst="rect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2868E16F-5D8B-3A6A-86D4-7BB582A48DA9}"/>
              </a:ext>
            </a:extLst>
          </p:cNvPr>
          <p:cNvSpPr/>
          <p:nvPr/>
        </p:nvSpPr>
        <p:spPr bwMode="auto">
          <a:xfrm>
            <a:off x="4570580" y="11042065"/>
            <a:ext cx="647700" cy="28733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1474788" eaLnBrk="1" hangingPunct="1">
              <a:defRPr/>
            </a:pPr>
            <a:r>
              <a:rPr lang="ja-JP" altLang="en-US" sz="1800" dirty="0">
                <a:latin typeface="Arial" charset="0"/>
              </a:rPr>
              <a:t>検索</a:t>
            </a:r>
          </a:p>
        </p:txBody>
      </p:sp>
      <p:cxnSp>
        <p:nvCxnSpPr>
          <p:cNvPr id="113" name="直線矢印コネクタ 60">
            <a:extLst>
              <a:ext uri="{FF2B5EF4-FFF2-40B4-BE49-F238E27FC236}">
                <a16:creationId xmlns:a16="http://schemas.microsoft.com/office/drawing/2014/main" id="{2E5C5C32-FF7C-E470-52B4-B91E59985F48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5146842" y="11294477"/>
            <a:ext cx="215900" cy="142875"/>
          </a:xfrm>
          <a:prstGeom prst="straightConnector1">
            <a:avLst/>
          </a:prstGeom>
          <a:noFill/>
          <a:ln w="6350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176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Pro R</vt:lpstr>
      <vt:lpstr>ＭＳ Ｐゴシック</vt:lpstr>
      <vt:lpstr>游ゴシック</vt:lpstr>
      <vt:lpstr>Arial</vt:lpstr>
      <vt:lpstr>Calibri</vt:lpstr>
      <vt:lpstr>Office ​​テーマ</vt:lpstr>
      <vt:lpstr>PowerPoint プレゼンテーション</vt:lpstr>
    </vt:vector>
  </TitlesOfParts>
  <Company>Ex-Imageユーザー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Ex-Image</dc:creator>
  <cp:lastModifiedBy>佐藤 美奈子</cp:lastModifiedBy>
  <cp:revision>55</cp:revision>
  <dcterms:created xsi:type="dcterms:W3CDTF">2013-04-19T06:36:19Z</dcterms:created>
  <dcterms:modified xsi:type="dcterms:W3CDTF">2024-07-26T07:25:08Z</dcterms:modified>
</cp:coreProperties>
</file>