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9" autoAdjust="0"/>
  </p:normalViewPr>
  <p:slideViewPr>
    <p:cSldViewPr>
      <p:cViewPr varScale="1">
        <p:scale>
          <a:sx n="37" d="100"/>
          <a:sy n="37" d="100"/>
        </p:scale>
        <p:origin x="1608" y="90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C4710-66BE-43F8-BD54-58CC6176F1E6}" type="datetimeFigureOut">
              <a:rPr kumimoji="1" lang="ja-JP" altLang="en-US" smtClean="0"/>
              <a:t>2024/7/26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D714C-8FFB-4FF5-8BBB-1FBF70CE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D714C-8FFB-4FF5-8BBB-1FBF70CE60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10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A4899A0-A6BE-4F07-C961-31CBF9341642}"/>
              </a:ext>
            </a:extLst>
          </p:cNvPr>
          <p:cNvGrpSpPr/>
          <p:nvPr userDrawn="1"/>
        </p:nvGrpSpPr>
        <p:grpSpPr>
          <a:xfrm>
            <a:off x="665880" y="225492"/>
            <a:ext cx="9719991" cy="14701777"/>
            <a:chOff x="665880" y="225492"/>
            <a:chExt cx="9719991" cy="14701777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CA5BB73-643F-2BE1-81BB-72559B602A64}"/>
                </a:ext>
              </a:extLst>
            </p:cNvPr>
            <p:cNvGrpSpPr/>
            <p:nvPr userDrawn="1"/>
          </p:nvGrpSpPr>
          <p:grpSpPr>
            <a:xfrm>
              <a:off x="953418" y="2103438"/>
              <a:ext cx="8856984" cy="10907712"/>
              <a:chOff x="953418" y="2103438"/>
              <a:chExt cx="8856984" cy="10907712"/>
            </a:xfrm>
          </p:grpSpPr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23F6DD76-8E49-0BF9-D92B-F6829806002B}"/>
                  </a:ext>
                </a:extLst>
              </p:cNvPr>
              <p:cNvSpPr/>
              <p:nvPr userDrawn="1"/>
            </p:nvSpPr>
            <p:spPr bwMode="auto">
              <a:xfrm>
                <a:off x="1565275" y="2211388"/>
                <a:ext cx="7558088" cy="10691812"/>
              </a:xfrm>
              <a:prstGeom prst="rect">
                <a:avLst/>
              </a:pr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8F98173F-2FB7-BBC2-E6FF-859429AFDF02}"/>
                  </a:ext>
                </a:extLst>
              </p:cNvPr>
              <p:cNvSpPr/>
              <p:nvPr userDrawn="1"/>
            </p:nvSpPr>
            <p:spPr bwMode="auto">
              <a:xfrm>
                <a:off x="1457325" y="2103438"/>
                <a:ext cx="7773988" cy="10907712"/>
              </a:xfrm>
              <a:prstGeom prst="rect">
                <a:avLst/>
              </a:prstGeom>
              <a:no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0037C81F-9813-C725-F6B0-E60FC997A50B}"/>
                  </a:ext>
                </a:extLst>
              </p:cNvPr>
              <p:cNvSpPr/>
              <p:nvPr userDrawn="1"/>
            </p:nvSpPr>
            <p:spPr bwMode="auto">
              <a:xfrm>
                <a:off x="1670540" y="2316653"/>
                <a:ext cx="7344000" cy="1047600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2B763602-9EE3-323D-A92F-707EF045E829}"/>
                  </a:ext>
                </a:extLst>
              </p:cNvPr>
              <p:cNvCxnSpPr/>
              <p:nvPr userDrawn="1"/>
            </p:nvCxnSpPr>
            <p:spPr>
              <a:xfrm>
                <a:off x="953418" y="5471443"/>
                <a:ext cx="8856984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直線コネクタ 4">
              <a:extLst>
                <a:ext uri="{FF2B5EF4-FFF2-40B4-BE49-F238E27FC236}">
                  <a16:creationId xmlns:a16="http://schemas.microsoft.com/office/drawing/2014/main" id="{E5E2FC8C-9754-311D-9802-B7244F1719D2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66598" y="13366800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直線コネクタ 56">
              <a:extLst>
                <a:ext uri="{FF2B5EF4-FFF2-40B4-BE49-F238E27FC236}">
                  <a16:creationId xmlns:a16="http://schemas.microsoft.com/office/drawing/2014/main" id="{FB8AD52B-E3D4-C763-A87A-305E73FC417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62181" y="13384578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直線コネクタ 58">
              <a:extLst>
                <a:ext uri="{FF2B5EF4-FFF2-40B4-BE49-F238E27FC236}">
                  <a16:creationId xmlns:a16="http://schemas.microsoft.com/office/drawing/2014/main" id="{5647AF6C-37FE-6374-D7AD-B453E4913F94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123888" y="13388400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39765133-5AF3-2CBB-6EEC-8488DF8AD325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73498" y="13662331"/>
              <a:ext cx="7344816" cy="0"/>
            </a:xfrm>
            <a:prstGeom prst="straightConnector1">
              <a:avLst/>
            </a:prstGeom>
            <a:noFill/>
            <a:ln w="6350" algn="ctr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直線矢印コネクタ 65">
              <a:extLst>
                <a:ext uri="{FF2B5EF4-FFF2-40B4-BE49-F238E27FC236}">
                  <a16:creationId xmlns:a16="http://schemas.microsoft.com/office/drawing/2014/main" id="{36193543-804E-C44F-24B1-43C97899B60B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57338" y="14154353"/>
              <a:ext cx="7558088" cy="0"/>
            </a:xfrm>
            <a:prstGeom prst="straightConnector1">
              <a:avLst/>
            </a:prstGeom>
            <a:noFill/>
            <a:ln w="6350" algn="ctr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テキスト ボックス 13">
              <a:extLst>
                <a:ext uri="{FF2B5EF4-FFF2-40B4-BE49-F238E27FC236}">
                  <a16:creationId xmlns:a16="http://schemas.microsoft.com/office/drawing/2014/main" id="{99861E39-182A-24B8-5A5A-CE892CF64A0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860403" y="13535358"/>
              <a:ext cx="4932914" cy="2618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切れてはいけない文字や図は水色の枠内に入れてください</a:t>
              </a:r>
            </a:p>
          </p:txBody>
        </p:sp>
        <p:sp>
          <p:nvSpPr>
            <p:cNvPr id="33" name="テキスト ボックス 70">
              <a:extLst>
                <a:ext uri="{FF2B5EF4-FFF2-40B4-BE49-F238E27FC236}">
                  <a16:creationId xmlns:a16="http://schemas.microsoft.com/office/drawing/2014/main" id="{69AC0475-CE85-11BE-89E7-9CB30837D39B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682641" y="14046426"/>
              <a:ext cx="5326531" cy="261883"/>
            </a:xfrm>
            <a:prstGeom prst="rect">
              <a:avLst/>
            </a:prstGeom>
            <a:solidFill>
              <a:srgbClr val="FCE7EC"/>
            </a:solidFill>
            <a:ln w="9525">
              <a:solidFill>
                <a:srgbClr val="D8117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赤枠の範囲が仕上がりサイズです。</a:t>
              </a:r>
            </a:p>
          </p:txBody>
        </p:sp>
        <p:cxnSp>
          <p:nvCxnSpPr>
            <p:cNvPr id="34" name="直線コネクタ 55">
              <a:extLst>
                <a:ext uri="{FF2B5EF4-FFF2-40B4-BE49-F238E27FC236}">
                  <a16:creationId xmlns:a16="http://schemas.microsoft.com/office/drawing/2014/main" id="{255233CF-6F3F-AFF1-2EAC-D45B0EE9D6A4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018664" y="13367724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直線コネクタ 60">
              <a:extLst>
                <a:ext uri="{FF2B5EF4-FFF2-40B4-BE49-F238E27FC236}">
                  <a16:creationId xmlns:a16="http://schemas.microsoft.com/office/drawing/2014/main" id="{7A9BB26A-A87B-5448-180A-211F4835F8D7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5732" y="13382631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直線コネクタ 61">
              <a:extLst>
                <a:ext uri="{FF2B5EF4-FFF2-40B4-BE49-F238E27FC236}">
                  <a16:creationId xmlns:a16="http://schemas.microsoft.com/office/drawing/2014/main" id="{D22D5330-CABF-BB3D-286E-86571B77F634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239251" y="13367945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直線矢印コネクタ 67">
              <a:extLst>
                <a:ext uri="{FF2B5EF4-FFF2-40B4-BE49-F238E27FC236}">
                  <a16:creationId xmlns:a16="http://schemas.microsoft.com/office/drawing/2014/main" id="{B3C7C161-4163-44D5-EDC9-64C60110F70B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9388" y="14592383"/>
              <a:ext cx="7785100" cy="0"/>
            </a:xfrm>
            <a:prstGeom prst="straightConnector1">
              <a:avLst/>
            </a:prstGeom>
            <a:noFill/>
            <a:ln w="6350" algn="ctr">
              <a:solidFill>
                <a:srgbClr val="00B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テキスト ボックス 71">
              <a:extLst>
                <a:ext uri="{FF2B5EF4-FFF2-40B4-BE49-F238E27FC236}">
                  <a16:creationId xmlns:a16="http://schemas.microsoft.com/office/drawing/2014/main" id="{D5F78FEB-61C9-4A9A-F550-7DD81276D10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28988" y="14449508"/>
              <a:ext cx="5432425" cy="2619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緑枠の範囲はフチなし印刷をする場合背景を伸ばす範囲です。</a:t>
              </a:r>
            </a:p>
          </p:txBody>
        </p:sp>
        <p:cxnSp>
          <p:nvCxnSpPr>
            <p:cNvPr id="39" name="直線矢印コネクタ 4">
              <a:extLst>
                <a:ext uri="{FF2B5EF4-FFF2-40B4-BE49-F238E27FC236}">
                  <a16:creationId xmlns:a16="http://schemas.microsoft.com/office/drawing/2014/main" id="{93677DB0-A887-DBDA-6E14-4A941B4ABDAB}"/>
                </a:ext>
              </a:extLst>
            </p:cNvPr>
            <p:cNvCxnSpPr>
              <a:cxnSpLocks noChangeShapeType="1"/>
            </p:cNvCxnSpPr>
            <p:nvPr userDrawn="1"/>
          </p:nvCxnSpPr>
          <p:spPr bwMode="auto">
            <a:xfrm>
              <a:off x="9953451" y="2231557"/>
              <a:ext cx="0" cy="3240000"/>
            </a:xfrm>
            <a:prstGeom prst="straightConnector1">
              <a:avLst/>
            </a:prstGeom>
            <a:noFill/>
            <a:ln w="6350" algn="ctr">
              <a:solidFill>
                <a:srgbClr val="FFC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直線コネクタ 6">
              <a:extLst>
                <a:ext uri="{FF2B5EF4-FFF2-40B4-BE49-F238E27FC236}">
                  <a16:creationId xmlns:a16="http://schemas.microsoft.com/office/drawing/2014/main" id="{79358D3C-1E12-C876-EDF6-A311192B3033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5472521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直線コネクタ 54">
              <a:extLst>
                <a:ext uri="{FF2B5EF4-FFF2-40B4-BE49-F238E27FC236}">
                  <a16:creationId xmlns:a16="http://schemas.microsoft.com/office/drawing/2014/main" id="{773409D7-B472-2D61-0E4C-18D2F201247E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2241082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2" name="テキスト ボックス 9">
              <a:extLst>
                <a:ext uri="{FF2B5EF4-FFF2-40B4-BE49-F238E27FC236}">
                  <a16:creationId xmlns:a16="http://schemas.microsoft.com/office/drawing/2014/main" id="{0A0F026C-FDB8-821C-2854-4C1FA546C9C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524097" y="2859315"/>
              <a:ext cx="861774" cy="210851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100" b="1" dirty="0"/>
                <a:t>上部の赤線から</a:t>
              </a:r>
              <a:r>
                <a:rPr lang="en-US" altLang="ja-JP" sz="1100" b="1" dirty="0"/>
                <a:t>75~90</a:t>
              </a:r>
              <a:r>
                <a:rPr lang="ja-JP" altLang="en-US" sz="1100" b="1" dirty="0"/>
                <a:t>ミリが</a:t>
              </a:r>
              <a:endParaRPr lang="en-US" altLang="ja-JP" sz="1100" b="1" dirty="0"/>
            </a:p>
            <a:p>
              <a:r>
                <a:rPr lang="ja-JP" altLang="en-US" sz="1100" b="1" dirty="0"/>
                <a:t>宛名スペースです</a:t>
              </a:r>
              <a:endParaRPr lang="en-US" altLang="ja-JP" sz="1100" b="1" dirty="0"/>
            </a:p>
            <a:p>
              <a:r>
                <a:rPr lang="ja-JP" altLang="en-US" sz="1100" b="1" dirty="0"/>
                <a:t>オレンジ線より上にはデザイン</a:t>
              </a:r>
              <a:endParaRPr lang="en-US" altLang="ja-JP" sz="1100" b="1" dirty="0"/>
            </a:p>
            <a:p>
              <a:r>
                <a:rPr lang="ja-JP" altLang="en-US" sz="1100" b="1" dirty="0"/>
                <a:t>しないでください</a:t>
              </a: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BEA791B9-66B2-81DC-9447-536293D982F8}"/>
                </a:ext>
              </a:extLst>
            </p:cNvPr>
            <p:cNvSpPr txBox="1"/>
            <p:nvPr userDrawn="1"/>
          </p:nvSpPr>
          <p:spPr>
            <a:xfrm>
              <a:off x="665880" y="225492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作成した原稿は「名前を付けて保存」からファイル形式を「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」にして保存してください。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kumimoji="1" lang="ja-JP" altLang="en-US" sz="1800" b="1" dirty="0">
                  <a:solidFill>
                    <a:srgbClr val="FF0000"/>
                  </a:solidFill>
                </a:rPr>
                <a:t>　サイズが変更される可能性があるため印刷から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に変換はしないでください。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D3ADA908-DD62-69CB-9EB3-117237068496}"/>
                </a:ext>
              </a:extLst>
            </p:cNvPr>
            <p:cNvSpPr txBox="1"/>
            <p:nvPr userDrawn="1"/>
          </p:nvSpPr>
          <p:spPr>
            <a:xfrm>
              <a:off x="689942" y="871823"/>
              <a:ext cx="9504562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に変換する前に「表示」＞「スライドマスター」画面で緑、赤、水色それぞれのガイド枠と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オレンジ線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を削除してください。削除されていない場合は、ガイドが原稿に印刷されることが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あります。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358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4">
            <a:extLst>
              <a:ext uri="{FF2B5EF4-FFF2-40B4-BE49-F238E27FC236}">
                <a16:creationId xmlns:a16="http://schemas.microsoft.com/office/drawing/2014/main" id="{194DEE89-75AD-C9F0-4CE0-8B58034E1A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48AC2274-EC49-4167-AADE-5AD7034C13C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56612" cy="11569700"/>
            <a:chOff x="567531" y="613829"/>
            <a:chExt cx="8456612" cy="11569832"/>
          </a:xfrm>
        </p:grpSpPr>
        <p:grpSp>
          <p:nvGrpSpPr>
            <p:cNvPr id="1038" name="グループ化 12">
              <a:extLst>
                <a:ext uri="{FF2B5EF4-FFF2-40B4-BE49-F238E27FC236}">
                  <a16:creationId xmlns:a16="http://schemas.microsoft.com/office/drawing/2014/main" id="{DD9329E4-DCCA-2DF5-CCF5-655EBAFCB77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2A794F2A-77B1-D754-9C75-E37C3C8EEB0C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AAF0B4FE-03C8-A2FA-4CA0-A8B2464CCD8C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グループ化 12">
              <a:extLst>
                <a:ext uri="{FF2B5EF4-FFF2-40B4-BE49-F238E27FC236}">
                  <a16:creationId xmlns:a16="http://schemas.microsoft.com/office/drawing/2014/main" id="{C8E36620-D4CB-A78A-B1E0-F795443CF75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6288" y="6241583"/>
              <a:ext cx="850910" cy="304800"/>
              <a:chOff x="10689" y="-3296"/>
              <a:chExt cx="908577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4C794908-53B8-215D-E01A-0BCBAEC635D4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085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F937603C-1AB3-0962-ACD0-8B77EF8F3C89}"/>
                  </a:ext>
                </a:extLst>
              </p:cNvPr>
              <p:cNvCxnSpPr/>
              <p:nvPr/>
            </p:nvCxnSpPr>
            <p:spPr>
              <a:xfrm>
                <a:off x="465952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0" name="グループ化 85">
              <a:extLst>
                <a:ext uri="{FF2B5EF4-FFF2-40B4-BE49-F238E27FC236}">
                  <a16:creationId xmlns:a16="http://schemas.microsoft.com/office/drawing/2014/main" id="{EBFC024E-2C06-92AC-0A80-00DD8967A87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A5D016BC-6343-D3A3-74AA-11717690061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0C1D9B53-4F93-8E23-731B-4DB2230E8607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6">
              <a:extLst>
                <a:ext uri="{FF2B5EF4-FFF2-40B4-BE49-F238E27FC236}">
                  <a16:creationId xmlns:a16="http://schemas.microsoft.com/office/drawing/2014/main" id="{C093C673-38E2-8A33-53B7-C7C4591E115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963CADCA-3AB9-C937-D9FD-A9804FAA9DB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C95EAD9-67F2-58F5-2D59-AF0BD70AE448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2" name="グループ化 87">
              <a:extLst>
                <a:ext uri="{FF2B5EF4-FFF2-40B4-BE49-F238E27FC236}">
                  <a16:creationId xmlns:a16="http://schemas.microsoft.com/office/drawing/2014/main" id="{D2DDD7BB-61AF-E83B-AB3F-85699B2F0E7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C63781AA-F595-0248-FE1E-4AE7CD8F151B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080E2FD5-17EE-0FCC-064B-34EB9B278D5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3" name="グループ化 88">
              <a:extLst>
                <a:ext uri="{FF2B5EF4-FFF2-40B4-BE49-F238E27FC236}">
                  <a16:creationId xmlns:a16="http://schemas.microsoft.com/office/drawing/2014/main" id="{13C440D4-CABF-3F4F-9EE8-B57194FEAEF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E9AAF330-36AF-943C-11F4-A9F763A91C84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DA5B34B5-BD97-0F1C-9426-87E1BDDE7EBC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B7AB3B68-F06F-2E2A-309A-F5CDE230598D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5113" y="1715179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C1D19C0-962D-5750-0E82-87FFC24288E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850" y="1943051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8270187-8874-E712-0F51-7090FD0B6445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4320" y="13020251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6369646-9D8A-81B2-1B54-8969A82F178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057" y="13248123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D0F3D24-CAC3-4AB9-7664-ACC0F4A10AC9}"/>
              </a:ext>
            </a:extLst>
          </p:cNvPr>
          <p:cNvSpPr txBox="1"/>
          <p:nvPr/>
        </p:nvSpPr>
        <p:spPr>
          <a:xfrm>
            <a:off x="9450362" y="0"/>
            <a:ext cx="124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A4</a:t>
            </a:r>
            <a:r>
              <a:rPr kumimoji="1" lang="ja-JP" altLang="en-US" sz="1800" dirty="0"/>
              <a:t>宛名面</a:t>
            </a:r>
          </a:p>
        </p:txBody>
      </p:sp>
      <p:sp>
        <p:nvSpPr>
          <p:cNvPr id="2" name="正方形/長方形 80">
            <a:extLst>
              <a:ext uri="{FF2B5EF4-FFF2-40B4-BE49-F238E27FC236}">
                <a16:creationId xmlns:a16="http://schemas.microsoft.com/office/drawing/2014/main" id="{8C8E13E2-C098-0424-19EF-8ED92A85A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6094" y="7051675"/>
            <a:ext cx="6537294" cy="833438"/>
          </a:xfrm>
          <a:prstGeom prst="rect">
            <a:avLst/>
          </a:prstGeom>
          <a:solidFill>
            <a:srgbClr val="161645"/>
          </a:solidFill>
          <a:ln w="6350">
            <a:solidFill>
              <a:srgbClr val="FF00FF"/>
            </a:solidFill>
            <a:round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21" name="円/楕円 8">
            <a:extLst>
              <a:ext uri="{FF2B5EF4-FFF2-40B4-BE49-F238E27FC236}">
                <a16:creationId xmlns:a16="http://schemas.microsoft.com/office/drawing/2014/main" id="{DC1F0EE0-20B5-C40F-031B-38DDE1A6F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3188" y="6931025"/>
            <a:ext cx="1152525" cy="1098550"/>
          </a:xfrm>
          <a:prstGeom prst="ellipse">
            <a:avLst/>
          </a:prstGeom>
          <a:solidFill>
            <a:srgbClr val="0C98D5"/>
          </a:solidFill>
          <a:ln>
            <a:noFill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22" name="テキスト ボックス 12">
            <a:extLst>
              <a:ext uri="{FF2B5EF4-FFF2-40B4-BE49-F238E27FC236}">
                <a16:creationId xmlns:a16="http://schemas.microsoft.com/office/drawing/2014/main" id="{2BF313AD-2849-6080-E52D-83777A498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8725" y="7073900"/>
            <a:ext cx="14065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2000">
                <a:solidFill>
                  <a:schemeClr val="bg1"/>
                </a:solidFill>
                <a:latin typeface="ＭＳ Ｐゴシック" panose="020B0600070205080204" pitchFamily="34" charset="-128"/>
              </a:rPr>
              <a:t>先着</a:t>
            </a:r>
            <a:endParaRPr lang="en-US" altLang="ja-JP" sz="2000">
              <a:solidFill>
                <a:schemeClr val="bg1"/>
              </a:solidFill>
              <a:latin typeface="ＭＳ Ｐゴシック" panose="020B0600070205080204" pitchFamily="34" charset="-128"/>
            </a:endParaRPr>
          </a:p>
          <a:p>
            <a:pPr algn="ctr" eaLnBrk="1" hangingPunct="1"/>
            <a:r>
              <a:rPr lang="ja-JP" altLang="en-US" sz="2000">
                <a:solidFill>
                  <a:schemeClr val="bg1"/>
                </a:solidFill>
                <a:latin typeface="ＭＳ Ｐゴシック" panose="020B0600070205080204" pitchFamily="34" charset="-128"/>
              </a:rPr>
              <a:t>2</a:t>
            </a:r>
            <a:r>
              <a:rPr lang="en-US" altLang="ja-JP" sz="2000">
                <a:solidFill>
                  <a:schemeClr val="bg1"/>
                </a:solidFill>
                <a:latin typeface="ＭＳ Ｐゴシック" panose="020B0600070205080204" pitchFamily="34" charset="-128"/>
              </a:rPr>
              <a:t>0</a:t>
            </a:r>
            <a:r>
              <a:rPr lang="ja-JP" altLang="en-US" sz="2000">
                <a:solidFill>
                  <a:schemeClr val="bg1"/>
                </a:solidFill>
                <a:latin typeface="ＭＳ Ｐゴシック" panose="020B0600070205080204" pitchFamily="34" charset="-128"/>
              </a:rPr>
              <a:t>名様</a:t>
            </a:r>
          </a:p>
        </p:txBody>
      </p:sp>
      <p:sp>
        <p:nvSpPr>
          <p:cNvPr id="23" name="テキスト ボックス 14">
            <a:extLst>
              <a:ext uri="{FF2B5EF4-FFF2-40B4-BE49-F238E27FC236}">
                <a16:creationId xmlns:a16="http://schemas.microsoft.com/office/drawing/2014/main" id="{C978D738-B58F-4FAA-1A41-E7F9A1ED1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6913" y="7278688"/>
            <a:ext cx="5905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3600">
                <a:solidFill>
                  <a:srgbClr val="FFFF00"/>
                </a:solidFill>
                <a:latin typeface="ＭＳ Ｐゴシック" panose="020B0600070205080204" pitchFamily="34" charset="-128"/>
              </a:rPr>
              <a:t>売上</a:t>
            </a:r>
            <a:r>
              <a:rPr lang="en-US" altLang="ja-JP" sz="3600">
                <a:solidFill>
                  <a:srgbClr val="FFFF00"/>
                </a:solidFill>
                <a:latin typeface="ＭＳ Ｐゴシック" panose="020B0600070205080204" pitchFamily="34" charset="-128"/>
              </a:rPr>
              <a:t>UP</a:t>
            </a:r>
            <a:r>
              <a:rPr lang="ja-JP" altLang="en-US" sz="3600">
                <a:solidFill>
                  <a:srgbClr val="FFFF00"/>
                </a:solidFill>
                <a:latin typeface="ＭＳ Ｐゴシック" panose="020B0600070205080204" pitchFamily="34" charset="-128"/>
              </a:rPr>
              <a:t>チラシ実践セミナー</a:t>
            </a:r>
          </a:p>
        </p:txBody>
      </p:sp>
      <p:pic>
        <p:nvPicPr>
          <p:cNvPr id="25" name="図 1">
            <a:extLst>
              <a:ext uri="{FF2B5EF4-FFF2-40B4-BE49-F238E27FC236}">
                <a16:creationId xmlns:a16="http://schemas.microsoft.com/office/drawing/2014/main" id="{64A345C8-C7F8-E6F6-C4EF-008C472C3F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613" y="7062788"/>
            <a:ext cx="38100" cy="3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テキスト ボックス 27">
            <a:extLst>
              <a:ext uri="{FF2B5EF4-FFF2-40B4-BE49-F238E27FC236}">
                <a16:creationId xmlns:a16="http://schemas.microsoft.com/office/drawing/2014/main" id="{DB47A492-671F-B84E-7F6A-3B97448A7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12277725"/>
            <a:ext cx="377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2000">
                <a:solidFill>
                  <a:srgbClr val="0C98D5"/>
                </a:solidFill>
                <a:latin typeface="ＭＳ Ｐゴシック" panose="020B0600070205080204" pitchFamily="34" charset="-128"/>
              </a:rPr>
              <a:t>詳しいセミナーの内容は裏面へ</a:t>
            </a:r>
            <a:r>
              <a:rPr lang="en-US" altLang="ja-JP" sz="2000">
                <a:solidFill>
                  <a:srgbClr val="0C98D5"/>
                </a:solidFill>
                <a:latin typeface="ＭＳ Ｐゴシック" panose="020B0600070205080204" pitchFamily="34" charset="-128"/>
              </a:rPr>
              <a:t> ▶</a:t>
            </a:r>
            <a:endParaRPr lang="ja-JP" altLang="en-US" sz="2000">
              <a:solidFill>
                <a:srgbClr val="0C98D5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28" name="テキスト ボックス 35">
            <a:extLst>
              <a:ext uri="{FF2B5EF4-FFF2-40B4-BE49-F238E27FC236}">
                <a16:creationId xmlns:a16="http://schemas.microsoft.com/office/drawing/2014/main" id="{9AEF3B6D-6E67-DA44-D9D6-6107687B5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7600" y="11845925"/>
            <a:ext cx="2398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000">
                <a:latin typeface="ＭＳ Ｐゴシック" panose="020B0600070205080204" pitchFamily="34" charset="-128"/>
              </a:rPr>
              <a:t>〒104-0061</a:t>
            </a:r>
            <a:r>
              <a:rPr lang="ja-JP" altLang="en-US" sz="1000">
                <a:latin typeface="ＭＳ Ｐゴシック" panose="020B0600070205080204" pitchFamily="34" charset="-128"/>
              </a:rPr>
              <a:t>　</a:t>
            </a:r>
            <a:endParaRPr lang="en-US" altLang="ja-JP" sz="1000">
              <a:latin typeface="ＭＳ Ｐゴシック" panose="020B0600070205080204" pitchFamily="34" charset="-128"/>
            </a:endParaRPr>
          </a:p>
          <a:p>
            <a:pPr eaLnBrk="1" hangingPunct="1"/>
            <a:r>
              <a:rPr lang="ja-JP" altLang="en-US" sz="1000">
                <a:latin typeface="ＭＳ Ｐゴシック" panose="020B0600070205080204" pitchFamily="34" charset="-128"/>
              </a:rPr>
              <a:t>東京都中央区銀座</a:t>
            </a:r>
            <a:r>
              <a:rPr lang="en-US" altLang="ja-JP" sz="1000">
                <a:latin typeface="ＭＳ Ｐゴシック" panose="020B0600070205080204" pitchFamily="34" charset="-128"/>
              </a:rPr>
              <a:t>2-6-15</a:t>
            </a:r>
            <a:r>
              <a:rPr lang="ja-JP" altLang="en-US" sz="1000">
                <a:latin typeface="ＭＳ Ｐゴシック" panose="020B0600070205080204" pitchFamily="34" charset="-128"/>
              </a:rPr>
              <a:t>第一吉田ビル</a:t>
            </a:r>
            <a:endParaRPr lang="en-US" altLang="ja-JP" sz="1000">
              <a:latin typeface="ＭＳ Ｐゴシック" panose="020B0600070205080204" pitchFamily="34" charset="-128"/>
            </a:endParaRPr>
          </a:p>
        </p:txBody>
      </p:sp>
      <p:pic>
        <p:nvPicPr>
          <p:cNvPr id="29" name="図 5">
            <a:extLst>
              <a:ext uri="{FF2B5EF4-FFF2-40B4-BE49-F238E27FC236}">
                <a16:creationId xmlns:a16="http://schemas.microsoft.com/office/drawing/2014/main" id="{B010016C-E0D6-C98D-C7FF-EA44CC5D8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5114">
            <a:off x="2093913" y="6503988"/>
            <a:ext cx="30734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テキスト ボックス 14">
            <a:extLst>
              <a:ext uri="{FF2B5EF4-FFF2-40B4-BE49-F238E27FC236}">
                <a16:creationId xmlns:a16="http://schemas.microsoft.com/office/drawing/2014/main" id="{9E2F181B-EC19-1281-8792-95F177246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9788" y="6640513"/>
            <a:ext cx="294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2400">
                <a:solidFill>
                  <a:srgbClr val="FFFFFF"/>
                </a:solidFill>
                <a:latin typeface="ＭＳ Ｐゴシック" panose="020B0600070205080204" pitchFamily="34" charset="-128"/>
              </a:rPr>
              <a:t>中小企業経営者注目</a:t>
            </a:r>
          </a:p>
        </p:txBody>
      </p:sp>
      <p:sp>
        <p:nvSpPr>
          <p:cNvPr id="31" name="テキスト ボックス 27">
            <a:extLst>
              <a:ext uri="{FF2B5EF4-FFF2-40B4-BE49-F238E27FC236}">
                <a16:creationId xmlns:a16="http://schemas.microsoft.com/office/drawing/2014/main" id="{ABDA0CA8-809C-8810-5559-D9AD480CD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3913" y="11053763"/>
            <a:ext cx="11525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4400">
                <a:latin typeface="ＭＳ Ｐゴシック" panose="020B0600070205080204" pitchFamily="34" charset="-128"/>
              </a:rPr>
              <a:t>10</a:t>
            </a:r>
            <a:endParaRPr lang="ja-JP" altLang="en-US" sz="4400">
              <a:latin typeface="ＭＳ Ｐゴシック" panose="020B0600070205080204" pitchFamily="34" charset="-128"/>
            </a:endParaRPr>
          </a:p>
        </p:txBody>
      </p:sp>
      <p:sp>
        <p:nvSpPr>
          <p:cNvPr id="32" name="テキスト ボックス 27">
            <a:extLst>
              <a:ext uri="{FF2B5EF4-FFF2-40B4-BE49-F238E27FC236}">
                <a16:creationId xmlns:a16="http://schemas.microsoft.com/office/drawing/2014/main" id="{2B01E32B-1A6E-4911-40FA-945989319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0175" y="11557000"/>
            <a:ext cx="1079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4400">
                <a:latin typeface="ＭＳ Ｐゴシック" panose="020B0600070205080204" pitchFamily="34" charset="-128"/>
              </a:rPr>
              <a:t>12</a:t>
            </a:r>
            <a:endParaRPr lang="ja-JP" altLang="en-US" sz="4400">
              <a:latin typeface="ＭＳ Ｐゴシック" panose="020B0600070205080204" pitchFamily="34" charset="-128"/>
            </a:endParaRPr>
          </a:p>
        </p:txBody>
      </p:sp>
      <p:cxnSp>
        <p:nvCxnSpPr>
          <p:cNvPr id="33" name="直線コネクタ 7">
            <a:extLst>
              <a:ext uri="{FF2B5EF4-FFF2-40B4-BE49-F238E27FC236}">
                <a16:creationId xmlns:a16="http://schemas.microsoft.com/office/drawing/2014/main" id="{27150BAA-928D-E2D5-18B8-95CDFFE1D1C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381250" y="11196638"/>
            <a:ext cx="865188" cy="9366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正方形/長方形 8">
            <a:extLst>
              <a:ext uri="{FF2B5EF4-FFF2-40B4-BE49-F238E27FC236}">
                <a16:creationId xmlns:a16="http://schemas.microsoft.com/office/drawing/2014/main" id="{1B0C5A0B-8AE0-D450-8766-A9B30AE9B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3775" y="11269663"/>
            <a:ext cx="2087563" cy="360362"/>
          </a:xfrm>
          <a:prstGeom prst="rect">
            <a:avLst/>
          </a:prstGeom>
          <a:noFill/>
          <a:ln w="12700">
            <a:solidFill>
              <a:srgbClr val="0C98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500">
                <a:latin typeface="ＭＳ Ｐゴシック" panose="020B0600070205080204" pitchFamily="34" charset="-128"/>
              </a:rPr>
              <a:t>午前　</a:t>
            </a:r>
            <a:r>
              <a:rPr lang="en-US" altLang="ja-JP" sz="1500">
                <a:latin typeface="ＭＳ Ｐゴシック" panose="020B0600070205080204" pitchFamily="34" charset="-128"/>
              </a:rPr>
              <a:t>9 : 00〜11 : 00</a:t>
            </a:r>
            <a:endParaRPr lang="ja-JP" altLang="en-US" sz="1500">
              <a:latin typeface="ＭＳ Ｐゴシック" panose="020B0600070205080204" pitchFamily="34" charset="-128"/>
            </a:endParaRPr>
          </a:p>
        </p:txBody>
      </p:sp>
      <p:sp>
        <p:nvSpPr>
          <p:cNvPr id="35" name="正方形/長方形 50">
            <a:extLst>
              <a:ext uri="{FF2B5EF4-FFF2-40B4-BE49-F238E27FC236}">
                <a16:creationId xmlns:a16="http://schemas.microsoft.com/office/drawing/2014/main" id="{E9ED0AED-A676-6A07-8986-BFDB04FB2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3775" y="11772900"/>
            <a:ext cx="2087563" cy="360363"/>
          </a:xfrm>
          <a:prstGeom prst="rect">
            <a:avLst/>
          </a:prstGeom>
          <a:noFill/>
          <a:ln w="12700">
            <a:solidFill>
              <a:srgbClr val="0C98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500">
                <a:latin typeface="ＭＳ Ｐゴシック" panose="020B0600070205080204" pitchFamily="34" charset="-128"/>
              </a:rPr>
              <a:t>午後　</a:t>
            </a:r>
            <a:r>
              <a:rPr lang="en-US" altLang="ja-JP" sz="1500">
                <a:latin typeface="ＭＳ Ｐゴシック" panose="020B0600070205080204" pitchFamily="34" charset="-128"/>
              </a:rPr>
              <a:t>1 : 00〜 3 : 00</a:t>
            </a:r>
            <a:endParaRPr lang="ja-JP" altLang="en-US" sz="1500">
              <a:latin typeface="ＭＳ Ｐゴシック" panose="020B0600070205080204" pitchFamily="34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9C17FA9-5799-FC82-D6E4-E551AFE13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7425" y="11147425"/>
            <a:ext cx="29527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2200">
                <a:latin typeface="ＭＳ Ｐゴシック" panose="020B0600070205080204" pitchFamily="34" charset="-128"/>
              </a:rPr>
              <a:t>NetReal</a:t>
            </a:r>
            <a:r>
              <a:rPr lang="ja-JP" altLang="en-US" sz="2200">
                <a:latin typeface="ＭＳ Ｐゴシック" panose="020B0600070205080204" pitchFamily="34" charset="-128"/>
              </a:rPr>
              <a:t>株式会社内</a:t>
            </a:r>
            <a:endParaRPr lang="en-US" altLang="ja-JP" sz="2200">
              <a:latin typeface="ＭＳ Ｐゴシック" panose="020B0600070205080204" pitchFamily="34" charset="-128"/>
            </a:endParaRPr>
          </a:p>
          <a:p>
            <a:pPr eaLnBrk="1" hangingPunct="1"/>
            <a:r>
              <a:rPr lang="ja-JP" altLang="en-US" sz="2200">
                <a:latin typeface="ＭＳ Ｐゴシック" panose="020B0600070205080204" pitchFamily="34" charset="-128"/>
              </a:rPr>
              <a:t>第二会議室</a:t>
            </a:r>
            <a:endParaRPr lang="en-US" altLang="ja-JP" sz="2200">
              <a:latin typeface="ＭＳ Ｐゴシック" panose="020B0600070205080204" pitchFamily="34" charset="-128"/>
            </a:endParaRPr>
          </a:p>
        </p:txBody>
      </p:sp>
      <p:sp>
        <p:nvSpPr>
          <p:cNvPr id="37" name="正方形/長方形 12">
            <a:extLst>
              <a:ext uri="{FF2B5EF4-FFF2-40B4-BE49-F238E27FC236}">
                <a16:creationId xmlns:a16="http://schemas.microsoft.com/office/drawing/2014/main" id="{BFACB439-B25B-1BF3-4DC4-3EA86BCB1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913" y="10837863"/>
            <a:ext cx="3743325" cy="2873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200"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日　時</a:t>
            </a:r>
          </a:p>
        </p:txBody>
      </p:sp>
      <p:sp>
        <p:nvSpPr>
          <p:cNvPr id="38" name="正方形/長方形 53">
            <a:extLst>
              <a:ext uri="{FF2B5EF4-FFF2-40B4-BE49-F238E27FC236}">
                <a16:creationId xmlns:a16="http://schemas.microsoft.com/office/drawing/2014/main" id="{24E6F6B2-1F5B-BBA1-5F4D-F9205E8D3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4725" y="10837863"/>
            <a:ext cx="2590800" cy="2873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200">
                <a:latin typeface="ＭＳ Ｐゴシック" panose="020B0600070205080204" pitchFamily="34" charset="-128"/>
              </a:rPr>
              <a:t>会　場</a:t>
            </a:r>
          </a:p>
        </p:txBody>
      </p:sp>
      <p:sp>
        <p:nvSpPr>
          <p:cNvPr id="39" name="正方形/長方形 98">
            <a:extLst>
              <a:ext uri="{FF2B5EF4-FFF2-40B4-BE49-F238E27FC236}">
                <a16:creationId xmlns:a16="http://schemas.microsoft.com/office/drawing/2014/main" id="{D836A318-D194-78B0-4793-F1A0AC34A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913" y="10045700"/>
            <a:ext cx="6551612" cy="647700"/>
          </a:xfrm>
          <a:prstGeom prst="rect">
            <a:avLst/>
          </a:prstGeom>
          <a:solidFill>
            <a:srgbClr val="0C98D5"/>
          </a:solidFill>
          <a:ln w="6350">
            <a:solidFill>
              <a:srgbClr val="FF00FF"/>
            </a:solidFill>
            <a:round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ja-JP" altLang="en-US" sz="1800">
                <a:solidFill>
                  <a:schemeClr val="bg1"/>
                </a:solidFill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売れてる人だけが実践している</a:t>
            </a:r>
            <a:endParaRPr lang="en-US" altLang="ja-JP" sz="1800">
              <a:solidFill>
                <a:schemeClr val="bg1"/>
              </a:solidFill>
              <a:latin typeface="ＭＳ Ｐゴシック" panose="020B0600070205080204" pitchFamily="34" charset="-128"/>
              <a:ea typeface="ＤＦＰ平成ゴシック体W5" panose="020B0500010101010101" pitchFamily="34" charset="-128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ja-JP" altLang="en-US" sz="1800">
                <a:solidFill>
                  <a:schemeClr val="bg1"/>
                </a:solidFill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チラシのルール教えます</a:t>
            </a:r>
            <a:r>
              <a:rPr lang="ja-JP" altLang="en-US" sz="1800">
                <a:solidFill>
                  <a:schemeClr val="bg1"/>
                </a:solidFill>
                <a:latin typeface="ＤＦＰ平成ゴシック体W5" panose="020B0500010101010101" pitchFamily="34" charset="-128"/>
                <a:ea typeface="ＤＦＰ平成ゴシック体W5" panose="020B0500010101010101" pitchFamily="34" charset="-128"/>
              </a:rPr>
              <a:t>！</a:t>
            </a:r>
          </a:p>
        </p:txBody>
      </p:sp>
      <p:sp>
        <p:nvSpPr>
          <p:cNvPr id="40" name="二等辺三角形 15">
            <a:extLst>
              <a:ext uri="{FF2B5EF4-FFF2-40B4-BE49-F238E27FC236}">
                <a16:creationId xmlns:a16="http://schemas.microsoft.com/office/drawing/2014/main" id="{FE8930C8-6D42-13D0-B512-3AA35253227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41838" y="9661525"/>
            <a:ext cx="1728787" cy="358775"/>
          </a:xfrm>
          <a:prstGeom prst="triangle">
            <a:avLst>
              <a:gd name="adj" fmla="val 48903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41" name="正方形/長方形 14">
            <a:extLst>
              <a:ext uri="{FF2B5EF4-FFF2-40B4-BE49-F238E27FC236}">
                <a16:creationId xmlns:a16="http://schemas.microsoft.com/office/drawing/2014/main" id="{5A6FADC0-7A5F-B817-4826-0D71DEE63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25" y="7164388"/>
            <a:ext cx="6551613" cy="2520950"/>
          </a:xfrm>
          <a:prstGeom prst="rect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ja-JP" sz="2400">
              <a:latin typeface="ＤＦＰ平成ゴシック体W5" panose="020B0500010101010101" pitchFamily="34" charset="-128"/>
              <a:ea typeface="ＤＦＰ平成ゴシック体W5" panose="020B0500010101010101" pitchFamily="34" charset="-128"/>
            </a:endParaRPr>
          </a:p>
          <a:p>
            <a:pPr eaLnBrk="1" hangingPunct="1"/>
            <a:endParaRPr lang="en-US" altLang="ja-JP" sz="2400">
              <a:latin typeface="ＤＦＰ平成ゴシック体W5" panose="020B0500010101010101" pitchFamily="34" charset="-128"/>
              <a:ea typeface="ＤＦＰ平成ゴシック体W5" panose="020B0500010101010101" pitchFamily="34" charset="-128"/>
            </a:endParaRPr>
          </a:p>
          <a:p>
            <a:pPr eaLnBrk="1" hangingPunct="1"/>
            <a:r>
              <a:rPr lang="ja-JP" altLang="en-US" sz="2400">
                <a:latin typeface="ＤＦＰ平成ゴシック体W5" panose="020B0500010101010101" pitchFamily="34" charset="-128"/>
                <a:ea typeface="ＤＦＰ平成ゴシック体W5" panose="020B0500010101010101" pitchFamily="34" charset="-128"/>
              </a:rPr>
              <a:t>　　　　</a:t>
            </a:r>
            <a:r>
              <a:rPr lang="ja-JP" altLang="en-US" sz="2400">
                <a:latin typeface="ＭＳ Ｐゴシック" panose="020B0600070205080204" pitchFamily="34" charset="-128"/>
              </a:rPr>
              <a:t>こんなお悩みありませんか？</a:t>
            </a:r>
            <a:endParaRPr lang="en-US" altLang="ja-JP" sz="2400">
              <a:latin typeface="ＭＳ Ｐゴシック" panose="020B0600070205080204" pitchFamily="34" charset="-128"/>
            </a:endParaRPr>
          </a:p>
          <a:p>
            <a:pPr eaLnBrk="1" hangingPunct="1"/>
            <a:r>
              <a:rPr lang="ja-JP" altLang="ja-JP" sz="2400">
                <a:solidFill>
                  <a:srgbClr val="0C98D5"/>
                </a:solidFill>
                <a:latin typeface="A-OTF Ryumin Pro B-KL" panose="02020400000000000000" pitchFamily="18" charset="-128"/>
                <a:ea typeface="A-OTF Ryumin Pro B-KL" panose="02020400000000000000" pitchFamily="18" charset="-128"/>
              </a:rPr>
              <a:t>1</a:t>
            </a:r>
            <a:r>
              <a:rPr lang="en-US" altLang="ja-JP" sz="2400">
                <a:solidFill>
                  <a:srgbClr val="0C98D5"/>
                </a:solidFill>
                <a:latin typeface="A-OTF Ryumin Pro B-KL" panose="02020400000000000000" pitchFamily="18" charset="-128"/>
                <a:ea typeface="A-OTF Ryumin Pro B-KL" panose="02020400000000000000" pitchFamily="18" charset="-128"/>
              </a:rPr>
              <a:t> </a:t>
            </a:r>
            <a:r>
              <a:rPr lang="ja-JP" altLang="en-US" sz="2400">
                <a:solidFill>
                  <a:srgbClr val="0C98D5"/>
                </a:solidFill>
                <a:latin typeface="A-OTF Ryumin Pro B-KL" panose="02020400000000000000" pitchFamily="18" charset="-128"/>
                <a:ea typeface="A-OTF Ryumin Pro B-KL" panose="02020400000000000000" pitchFamily="18" charset="-128"/>
              </a:rPr>
              <a:t>チラシを作って撒いても売上につながらない</a:t>
            </a:r>
            <a:endParaRPr lang="en-US" altLang="ja-JP" sz="2400">
              <a:solidFill>
                <a:srgbClr val="0C98D5"/>
              </a:solidFill>
              <a:latin typeface="A-OTF Ryumin Pro B-KL" panose="02020400000000000000" pitchFamily="18" charset="-128"/>
              <a:ea typeface="A-OTF Ryumin Pro B-KL" panose="02020400000000000000" pitchFamily="18" charset="-128"/>
            </a:endParaRPr>
          </a:p>
          <a:p>
            <a:pPr eaLnBrk="1" hangingPunct="1"/>
            <a:r>
              <a:rPr lang="ja-JP" altLang="ja-JP" sz="2400">
                <a:solidFill>
                  <a:srgbClr val="0C98D5"/>
                </a:solidFill>
                <a:latin typeface="A-OTF Ryumin Pro B-KL" panose="02020400000000000000" pitchFamily="18" charset="-128"/>
                <a:ea typeface="A-OTF Ryumin Pro B-KL" panose="02020400000000000000" pitchFamily="18" charset="-128"/>
              </a:rPr>
              <a:t>2</a:t>
            </a:r>
            <a:r>
              <a:rPr lang="en-US" altLang="ja-JP" sz="2400">
                <a:solidFill>
                  <a:srgbClr val="0C98D5"/>
                </a:solidFill>
                <a:latin typeface="A-OTF Ryumin Pro B-KL" panose="02020400000000000000" pitchFamily="18" charset="-128"/>
                <a:ea typeface="A-OTF Ryumin Pro B-KL" panose="02020400000000000000" pitchFamily="18" charset="-128"/>
              </a:rPr>
              <a:t> </a:t>
            </a:r>
            <a:r>
              <a:rPr lang="ja-JP" altLang="en-US" sz="2400">
                <a:solidFill>
                  <a:srgbClr val="0C98D5"/>
                </a:solidFill>
                <a:latin typeface="A-OTF Ryumin Pro B-KL" panose="02020400000000000000" pitchFamily="18" charset="-128"/>
                <a:ea typeface="A-OTF Ryumin Pro B-KL" panose="02020400000000000000" pitchFamily="18" charset="-128"/>
              </a:rPr>
              <a:t>売れるキャッチコピーの作り方を知りたい</a:t>
            </a:r>
            <a:endParaRPr lang="en-US" altLang="ja-JP" sz="2400">
              <a:solidFill>
                <a:srgbClr val="0C98D5"/>
              </a:solidFill>
              <a:latin typeface="A-OTF Ryumin Pro B-KL" panose="02020400000000000000" pitchFamily="18" charset="-128"/>
              <a:ea typeface="A-OTF Ryumin Pro B-KL" panose="02020400000000000000" pitchFamily="18" charset="-128"/>
            </a:endParaRPr>
          </a:p>
          <a:p>
            <a:pPr eaLnBrk="1" hangingPunct="1"/>
            <a:r>
              <a:rPr lang="ja-JP" altLang="ja-JP" sz="2400">
                <a:solidFill>
                  <a:srgbClr val="0C98D5"/>
                </a:solidFill>
                <a:latin typeface="A-OTF Ryumin Pro B-KL" panose="02020400000000000000" pitchFamily="18" charset="-128"/>
                <a:ea typeface="A-OTF Ryumin Pro B-KL" panose="02020400000000000000" pitchFamily="18" charset="-128"/>
              </a:rPr>
              <a:t>3</a:t>
            </a:r>
            <a:r>
              <a:rPr lang="en-US" altLang="ja-JP" sz="2400">
                <a:solidFill>
                  <a:srgbClr val="0C98D5"/>
                </a:solidFill>
                <a:latin typeface="A-OTF Ryumin Pro B-KL" panose="02020400000000000000" pitchFamily="18" charset="-128"/>
                <a:ea typeface="A-OTF Ryumin Pro B-KL" panose="02020400000000000000" pitchFamily="18" charset="-128"/>
              </a:rPr>
              <a:t> </a:t>
            </a:r>
            <a:r>
              <a:rPr lang="ja-JP" altLang="en-US" sz="2400">
                <a:solidFill>
                  <a:srgbClr val="0C98D5"/>
                </a:solidFill>
                <a:latin typeface="A-OTF Ryumin Pro B-KL" panose="02020400000000000000" pitchFamily="18" charset="-128"/>
                <a:ea typeface="A-OTF Ryumin Pro B-KL" panose="02020400000000000000" pitchFamily="18" charset="-128"/>
              </a:rPr>
              <a:t>最近受注が取りにくくなってきた。</a:t>
            </a:r>
            <a:endParaRPr lang="en-US" altLang="ja-JP" sz="2400">
              <a:solidFill>
                <a:srgbClr val="0C98D5"/>
              </a:solidFill>
              <a:latin typeface="A-OTF Ryumin Pro B-KL" panose="02020400000000000000" pitchFamily="18" charset="-128"/>
              <a:ea typeface="A-OTF Ryumin Pro B-KL" panose="02020400000000000000" pitchFamily="18" charset="-128"/>
            </a:endParaRPr>
          </a:p>
        </p:txBody>
      </p:sp>
      <p:sp>
        <p:nvSpPr>
          <p:cNvPr id="42" name="正方形/長方形 1">
            <a:extLst>
              <a:ext uri="{FF2B5EF4-FFF2-40B4-BE49-F238E27FC236}">
                <a16:creationId xmlns:a16="http://schemas.microsoft.com/office/drawing/2014/main" id="{9D26CBC1-430E-5325-9A54-1FDE7BBFB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890" y="7051675"/>
            <a:ext cx="6634996" cy="833438"/>
          </a:xfrm>
          <a:prstGeom prst="rect">
            <a:avLst/>
          </a:prstGeom>
          <a:solidFill>
            <a:srgbClr val="161645"/>
          </a:solidFill>
          <a:ln w="6350">
            <a:solidFill>
              <a:srgbClr val="FF00FF"/>
            </a:solidFill>
            <a:round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43" name="円/楕円 8">
            <a:extLst>
              <a:ext uri="{FF2B5EF4-FFF2-40B4-BE49-F238E27FC236}">
                <a16:creationId xmlns:a16="http://schemas.microsoft.com/office/drawing/2014/main" id="{0781F2D1-55B1-C3EC-1B3E-D527CBA13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3188" y="6931025"/>
            <a:ext cx="1152525" cy="1098550"/>
          </a:xfrm>
          <a:prstGeom prst="ellipse">
            <a:avLst/>
          </a:prstGeom>
          <a:solidFill>
            <a:srgbClr val="0C98D5"/>
          </a:solidFill>
          <a:ln>
            <a:noFill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44" name="テキスト ボックス 12">
            <a:extLst>
              <a:ext uri="{FF2B5EF4-FFF2-40B4-BE49-F238E27FC236}">
                <a16:creationId xmlns:a16="http://schemas.microsoft.com/office/drawing/2014/main" id="{41068152-1126-BCD9-EC0C-C85E6FE4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8725" y="7073900"/>
            <a:ext cx="14065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2000">
                <a:solidFill>
                  <a:schemeClr val="bg1"/>
                </a:solidFill>
                <a:latin typeface="ＭＳ Ｐゴシック" panose="020B0600070205080204" pitchFamily="34" charset="-128"/>
              </a:rPr>
              <a:t>先着</a:t>
            </a:r>
            <a:endParaRPr lang="en-US" altLang="ja-JP" sz="2000">
              <a:solidFill>
                <a:schemeClr val="bg1"/>
              </a:solidFill>
              <a:latin typeface="ＭＳ Ｐゴシック" panose="020B0600070205080204" pitchFamily="34" charset="-128"/>
            </a:endParaRPr>
          </a:p>
          <a:p>
            <a:pPr algn="ctr" eaLnBrk="1" hangingPunct="1"/>
            <a:r>
              <a:rPr lang="ja-JP" altLang="en-US" sz="2000">
                <a:solidFill>
                  <a:schemeClr val="bg1"/>
                </a:solidFill>
                <a:latin typeface="ＭＳ Ｐゴシック" panose="020B0600070205080204" pitchFamily="34" charset="-128"/>
              </a:rPr>
              <a:t>2</a:t>
            </a:r>
            <a:r>
              <a:rPr lang="en-US" altLang="ja-JP" sz="2000">
                <a:solidFill>
                  <a:schemeClr val="bg1"/>
                </a:solidFill>
                <a:latin typeface="ＭＳ Ｐゴシック" panose="020B0600070205080204" pitchFamily="34" charset="-128"/>
              </a:rPr>
              <a:t>0</a:t>
            </a:r>
            <a:r>
              <a:rPr lang="ja-JP" altLang="en-US" sz="2000">
                <a:solidFill>
                  <a:schemeClr val="bg1"/>
                </a:solidFill>
                <a:latin typeface="ＭＳ Ｐゴシック" panose="020B0600070205080204" pitchFamily="34" charset="-128"/>
              </a:rPr>
              <a:t>名様</a:t>
            </a:r>
          </a:p>
        </p:txBody>
      </p:sp>
      <p:sp>
        <p:nvSpPr>
          <p:cNvPr id="45" name="テキスト ボックス 14">
            <a:extLst>
              <a:ext uri="{FF2B5EF4-FFF2-40B4-BE49-F238E27FC236}">
                <a16:creationId xmlns:a16="http://schemas.microsoft.com/office/drawing/2014/main" id="{58424343-3FAC-0617-C5D6-6B866CD31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6913" y="7164388"/>
            <a:ext cx="5905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3600" dirty="0">
                <a:solidFill>
                  <a:srgbClr val="FFFF00"/>
                </a:solidFill>
                <a:latin typeface="ＭＳ Ｐゴシック" panose="020B0600070205080204" pitchFamily="34" charset="-128"/>
              </a:rPr>
              <a:t>売上</a:t>
            </a:r>
            <a:r>
              <a:rPr lang="en-US" altLang="ja-JP" sz="3600" dirty="0">
                <a:solidFill>
                  <a:srgbClr val="FFFF00"/>
                </a:solidFill>
                <a:latin typeface="ＭＳ Ｐゴシック" panose="020B0600070205080204" pitchFamily="34" charset="-128"/>
              </a:rPr>
              <a:t>UP</a:t>
            </a:r>
            <a:r>
              <a:rPr lang="ja-JP" altLang="en-US" sz="3600" dirty="0">
                <a:solidFill>
                  <a:srgbClr val="FFFF00"/>
                </a:solidFill>
                <a:latin typeface="ＭＳ Ｐゴシック" panose="020B0600070205080204" pitchFamily="34" charset="-128"/>
              </a:rPr>
              <a:t>チラシ実践セミナー</a:t>
            </a:r>
          </a:p>
        </p:txBody>
      </p:sp>
      <p:pic>
        <p:nvPicPr>
          <p:cNvPr id="46" name="図 1">
            <a:extLst>
              <a:ext uri="{FF2B5EF4-FFF2-40B4-BE49-F238E27FC236}">
                <a16:creationId xmlns:a16="http://schemas.microsoft.com/office/drawing/2014/main" id="{7A571ABE-A391-68ED-D2CD-13CE1D3C67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613" y="7062788"/>
            <a:ext cx="38100" cy="3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テキスト ボックス 27">
            <a:extLst>
              <a:ext uri="{FF2B5EF4-FFF2-40B4-BE49-F238E27FC236}">
                <a16:creationId xmlns:a16="http://schemas.microsoft.com/office/drawing/2014/main" id="{F826404A-13D5-AD51-6420-F1E7EA503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12277725"/>
            <a:ext cx="377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2000">
                <a:solidFill>
                  <a:srgbClr val="0C98D5"/>
                </a:solidFill>
                <a:latin typeface="ＭＳ Ｐゴシック" panose="020B0600070205080204" pitchFamily="34" charset="-128"/>
              </a:rPr>
              <a:t>詳しいセミナーの内容は裏面へ</a:t>
            </a:r>
            <a:r>
              <a:rPr lang="en-US" altLang="ja-JP" sz="2000">
                <a:solidFill>
                  <a:srgbClr val="0C98D5"/>
                </a:solidFill>
                <a:latin typeface="ＭＳ Ｐゴシック" panose="020B0600070205080204" pitchFamily="34" charset="-128"/>
              </a:rPr>
              <a:t> ▶</a:t>
            </a:r>
            <a:endParaRPr lang="ja-JP" altLang="en-US" sz="2000">
              <a:solidFill>
                <a:srgbClr val="0C98D5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48" name="テキスト ボックス 35">
            <a:extLst>
              <a:ext uri="{FF2B5EF4-FFF2-40B4-BE49-F238E27FC236}">
                <a16:creationId xmlns:a16="http://schemas.microsoft.com/office/drawing/2014/main" id="{4B029E32-BF38-7035-7407-BC028EE29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7600" y="11845925"/>
            <a:ext cx="2398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000">
                <a:latin typeface="ＭＳ Ｐゴシック" panose="020B0600070205080204" pitchFamily="34" charset="-128"/>
              </a:rPr>
              <a:t>〒104-0061</a:t>
            </a:r>
            <a:r>
              <a:rPr lang="ja-JP" altLang="en-US" sz="1000">
                <a:latin typeface="ＭＳ Ｐゴシック" panose="020B0600070205080204" pitchFamily="34" charset="-128"/>
              </a:rPr>
              <a:t>　</a:t>
            </a:r>
            <a:endParaRPr lang="en-US" altLang="ja-JP" sz="1000">
              <a:latin typeface="ＭＳ Ｐゴシック" panose="020B0600070205080204" pitchFamily="34" charset="-128"/>
            </a:endParaRPr>
          </a:p>
          <a:p>
            <a:pPr eaLnBrk="1" hangingPunct="1"/>
            <a:r>
              <a:rPr lang="ja-JP" altLang="en-US" sz="1000">
                <a:latin typeface="ＭＳ Ｐゴシック" panose="020B0600070205080204" pitchFamily="34" charset="-128"/>
              </a:rPr>
              <a:t>東京都中央区銀座</a:t>
            </a:r>
            <a:r>
              <a:rPr lang="en-US" altLang="ja-JP" sz="1000">
                <a:latin typeface="ＭＳ Ｐゴシック" panose="020B0600070205080204" pitchFamily="34" charset="-128"/>
              </a:rPr>
              <a:t>2-6-15</a:t>
            </a:r>
            <a:r>
              <a:rPr lang="ja-JP" altLang="en-US" sz="1000">
                <a:latin typeface="ＭＳ Ｐゴシック" panose="020B0600070205080204" pitchFamily="34" charset="-128"/>
              </a:rPr>
              <a:t>第一吉田ビル</a:t>
            </a:r>
            <a:endParaRPr lang="en-US" altLang="ja-JP" sz="1000">
              <a:latin typeface="ＭＳ Ｐゴシック" panose="020B0600070205080204" pitchFamily="34" charset="-128"/>
            </a:endParaRPr>
          </a:p>
        </p:txBody>
      </p:sp>
      <p:pic>
        <p:nvPicPr>
          <p:cNvPr id="49" name="図 5">
            <a:extLst>
              <a:ext uri="{FF2B5EF4-FFF2-40B4-BE49-F238E27FC236}">
                <a16:creationId xmlns:a16="http://schemas.microsoft.com/office/drawing/2014/main" id="{AE495CD9-3145-F522-82C6-BFB7C87DF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5114">
            <a:off x="2093913" y="6503988"/>
            <a:ext cx="30734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テキスト ボックス 14">
            <a:extLst>
              <a:ext uri="{FF2B5EF4-FFF2-40B4-BE49-F238E27FC236}">
                <a16:creationId xmlns:a16="http://schemas.microsoft.com/office/drawing/2014/main" id="{42AE1543-F66E-DAEF-3683-9C5CB8645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9788" y="6640513"/>
            <a:ext cx="294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2400">
                <a:solidFill>
                  <a:srgbClr val="FFFFFF"/>
                </a:solidFill>
                <a:latin typeface="ＭＳ Ｐゴシック" panose="020B0600070205080204" pitchFamily="34" charset="-128"/>
              </a:rPr>
              <a:t>中小企業経営者注目</a:t>
            </a:r>
          </a:p>
        </p:txBody>
      </p:sp>
      <p:sp>
        <p:nvSpPr>
          <p:cNvPr id="51" name="テキスト ボックス 27">
            <a:extLst>
              <a:ext uri="{FF2B5EF4-FFF2-40B4-BE49-F238E27FC236}">
                <a16:creationId xmlns:a16="http://schemas.microsoft.com/office/drawing/2014/main" id="{8CC9BC44-C903-015E-2A4B-9453A9A91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3913" y="11053763"/>
            <a:ext cx="11525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4400">
                <a:latin typeface="ＭＳ Ｐゴシック" panose="020B0600070205080204" pitchFamily="34" charset="-128"/>
              </a:rPr>
              <a:t>10</a:t>
            </a:r>
            <a:endParaRPr lang="ja-JP" altLang="en-US" sz="4400">
              <a:latin typeface="ＭＳ Ｐゴシック" panose="020B0600070205080204" pitchFamily="34" charset="-128"/>
            </a:endParaRPr>
          </a:p>
        </p:txBody>
      </p:sp>
      <p:sp>
        <p:nvSpPr>
          <p:cNvPr id="52" name="テキスト ボックス 27">
            <a:extLst>
              <a:ext uri="{FF2B5EF4-FFF2-40B4-BE49-F238E27FC236}">
                <a16:creationId xmlns:a16="http://schemas.microsoft.com/office/drawing/2014/main" id="{5BE63748-B88F-DCAA-50C1-FEEAE2D31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0175" y="11557000"/>
            <a:ext cx="1079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4400">
                <a:latin typeface="ＭＳ Ｐゴシック" panose="020B0600070205080204" pitchFamily="34" charset="-128"/>
              </a:rPr>
              <a:t>12</a:t>
            </a:r>
            <a:endParaRPr lang="ja-JP" altLang="en-US" sz="4400">
              <a:latin typeface="ＭＳ Ｐゴシック" panose="020B0600070205080204" pitchFamily="34" charset="-128"/>
            </a:endParaRPr>
          </a:p>
        </p:txBody>
      </p:sp>
      <p:cxnSp>
        <p:nvCxnSpPr>
          <p:cNvPr id="53" name="直線コネクタ 7">
            <a:extLst>
              <a:ext uri="{FF2B5EF4-FFF2-40B4-BE49-F238E27FC236}">
                <a16:creationId xmlns:a16="http://schemas.microsoft.com/office/drawing/2014/main" id="{1029958C-70E7-1253-A523-E2714835835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381250" y="11196638"/>
            <a:ext cx="865188" cy="9366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正方形/長方形 8">
            <a:extLst>
              <a:ext uri="{FF2B5EF4-FFF2-40B4-BE49-F238E27FC236}">
                <a16:creationId xmlns:a16="http://schemas.microsoft.com/office/drawing/2014/main" id="{C3622853-D046-8F21-FDE4-20D81EA94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3775" y="11269663"/>
            <a:ext cx="2087563" cy="360362"/>
          </a:xfrm>
          <a:prstGeom prst="rect">
            <a:avLst/>
          </a:prstGeom>
          <a:noFill/>
          <a:ln w="12700">
            <a:solidFill>
              <a:srgbClr val="0C98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500">
                <a:latin typeface="ＭＳ Ｐゴシック" panose="020B0600070205080204" pitchFamily="34" charset="-128"/>
              </a:rPr>
              <a:t>午前　</a:t>
            </a:r>
            <a:r>
              <a:rPr lang="en-US" altLang="ja-JP" sz="1500">
                <a:latin typeface="ＭＳ Ｐゴシック" panose="020B0600070205080204" pitchFamily="34" charset="-128"/>
              </a:rPr>
              <a:t>9 : 00〜11 : 00</a:t>
            </a:r>
            <a:endParaRPr lang="ja-JP" altLang="en-US" sz="1500">
              <a:latin typeface="ＭＳ Ｐゴシック" panose="020B0600070205080204" pitchFamily="34" charset="-128"/>
            </a:endParaRPr>
          </a:p>
        </p:txBody>
      </p:sp>
      <p:sp>
        <p:nvSpPr>
          <p:cNvPr id="55" name="正方形/長方形 50">
            <a:extLst>
              <a:ext uri="{FF2B5EF4-FFF2-40B4-BE49-F238E27FC236}">
                <a16:creationId xmlns:a16="http://schemas.microsoft.com/office/drawing/2014/main" id="{1E82D3A4-926B-BC0A-AE7F-99A8B97A8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3775" y="11772900"/>
            <a:ext cx="2087563" cy="360363"/>
          </a:xfrm>
          <a:prstGeom prst="rect">
            <a:avLst/>
          </a:prstGeom>
          <a:noFill/>
          <a:ln w="12700">
            <a:solidFill>
              <a:srgbClr val="0C98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500">
                <a:latin typeface="ＭＳ Ｐゴシック" panose="020B0600070205080204" pitchFamily="34" charset="-128"/>
              </a:rPr>
              <a:t>午後　</a:t>
            </a:r>
            <a:r>
              <a:rPr lang="en-US" altLang="ja-JP" sz="1500">
                <a:latin typeface="ＭＳ Ｐゴシック" panose="020B0600070205080204" pitchFamily="34" charset="-128"/>
              </a:rPr>
              <a:t>1 : 00〜 3 : 00</a:t>
            </a:r>
            <a:endParaRPr lang="ja-JP" altLang="en-US" sz="1500">
              <a:latin typeface="ＭＳ Ｐゴシック" panose="020B0600070205080204" pitchFamily="34" charset="-128"/>
            </a:endParaRPr>
          </a:p>
        </p:txBody>
      </p:sp>
      <p:sp>
        <p:nvSpPr>
          <p:cNvPr id="56" name="テキスト ボックス 35">
            <a:extLst>
              <a:ext uri="{FF2B5EF4-FFF2-40B4-BE49-F238E27FC236}">
                <a16:creationId xmlns:a16="http://schemas.microsoft.com/office/drawing/2014/main" id="{9CE888DC-790A-3378-8BAB-40EA9E201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7425" y="11147425"/>
            <a:ext cx="29527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2200">
                <a:latin typeface="ＭＳ Ｐゴシック" panose="020B0600070205080204" pitchFamily="34" charset="-128"/>
              </a:rPr>
              <a:t>NetReal</a:t>
            </a:r>
            <a:r>
              <a:rPr lang="ja-JP" altLang="en-US" sz="2200">
                <a:latin typeface="ＭＳ Ｐゴシック" panose="020B0600070205080204" pitchFamily="34" charset="-128"/>
              </a:rPr>
              <a:t>株式会社内</a:t>
            </a:r>
            <a:endParaRPr lang="en-US" altLang="ja-JP" sz="2200">
              <a:latin typeface="ＭＳ Ｐゴシック" panose="020B0600070205080204" pitchFamily="34" charset="-128"/>
            </a:endParaRPr>
          </a:p>
          <a:p>
            <a:pPr eaLnBrk="1" hangingPunct="1"/>
            <a:r>
              <a:rPr lang="ja-JP" altLang="en-US" sz="2200">
                <a:latin typeface="ＭＳ Ｐゴシック" panose="020B0600070205080204" pitchFamily="34" charset="-128"/>
              </a:rPr>
              <a:t>第二会議室</a:t>
            </a:r>
            <a:endParaRPr lang="en-US" altLang="ja-JP" sz="2200">
              <a:latin typeface="ＭＳ Ｐゴシック" panose="020B0600070205080204" pitchFamily="34" charset="-128"/>
            </a:endParaRPr>
          </a:p>
        </p:txBody>
      </p:sp>
      <p:sp>
        <p:nvSpPr>
          <p:cNvPr id="57" name="正方形/長方形 12">
            <a:extLst>
              <a:ext uri="{FF2B5EF4-FFF2-40B4-BE49-F238E27FC236}">
                <a16:creationId xmlns:a16="http://schemas.microsoft.com/office/drawing/2014/main" id="{671CE2DF-8137-250D-2EA6-0D6A6CD80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913" y="10837863"/>
            <a:ext cx="3743325" cy="2873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200"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日　時</a:t>
            </a:r>
          </a:p>
        </p:txBody>
      </p:sp>
      <p:sp>
        <p:nvSpPr>
          <p:cNvPr id="58" name="正方形/長方形 53">
            <a:extLst>
              <a:ext uri="{FF2B5EF4-FFF2-40B4-BE49-F238E27FC236}">
                <a16:creationId xmlns:a16="http://schemas.microsoft.com/office/drawing/2014/main" id="{CF437B8B-2440-FC8B-9828-7FB9943B6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4725" y="10837863"/>
            <a:ext cx="2590800" cy="2873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200">
                <a:latin typeface="ＭＳ Ｐゴシック" panose="020B0600070205080204" pitchFamily="34" charset="-128"/>
              </a:rPr>
              <a:t>会　場</a:t>
            </a:r>
          </a:p>
        </p:txBody>
      </p:sp>
      <p:sp>
        <p:nvSpPr>
          <p:cNvPr id="59" name="正方形/長方形 13">
            <a:extLst>
              <a:ext uri="{FF2B5EF4-FFF2-40B4-BE49-F238E27FC236}">
                <a16:creationId xmlns:a16="http://schemas.microsoft.com/office/drawing/2014/main" id="{3B4875AA-275A-0057-E8AB-66B7310E1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913" y="10045700"/>
            <a:ext cx="6551612" cy="647700"/>
          </a:xfrm>
          <a:prstGeom prst="rect">
            <a:avLst/>
          </a:prstGeom>
          <a:solidFill>
            <a:srgbClr val="0C98D5"/>
          </a:solidFill>
          <a:ln w="6350">
            <a:solidFill>
              <a:srgbClr val="FF00FF"/>
            </a:solidFill>
            <a:round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ja-JP" altLang="en-US" sz="1800">
                <a:solidFill>
                  <a:schemeClr val="bg1"/>
                </a:solidFill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売れてる人だけが実践している</a:t>
            </a:r>
            <a:endParaRPr lang="en-US" altLang="ja-JP" sz="1800">
              <a:solidFill>
                <a:schemeClr val="bg1"/>
              </a:solidFill>
              <a:latin typeface="ＭＳ Ｐゴシック" panose="020B0600070205080204" pitchFamily="34" charset="-128"/>
              <a:ea typeface="ＤＦＰ平成ゴシック体W5" panose="020B0500010101010101" pitchFamily="34" charset="-128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ja-JP" altLang="en-US" sz="1800">
                <a:solidFill>
                  <a:schemeClr val="bg1"/>
                </a:solidFill>
                <a:latin typeface="ＭＳ Ｐゴシック" panose="020B0600070205080204" pitchFamily="34" charset="-128"/>
                <a:ea typeface="ＤＦＰ平成ゴシック体W5" panose="020B0500010101010101" pitchFamily="34" charset="-128"/>
              </a:rPr>
              <a:t>チラシのルール教えます</a:t>
            </a:r>
            <a:r>
              <a:rPr lang="ja-JP" altLang="en-US" sz="1800">
                <a:solidFill>
                  <a:schemeClr val="bg1"/>
                </a:solidFill>
                <a:latin typeface="ＤＦＰ平成ゴシック体W5" panose="020B0500010101010101" pitchFamily="34" charset="-128"/>
                <a:ea typeface="ＤＦＰ平成ゴシック体W5" panose="020B0500010101010101" pitchFamily="34" charset="-128"/>
              </a:rPr>
              <a:t>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4543</TotalTime>
  <Words>167</Words>
  <Application>Microsoft Office PowerPoint</Application>
  <PresentationFormat>ユーザー設定</PresentationFormat>
  <Paragraphs>42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A-OTF Ryumin Pro B-KL</vt:lpstr>
      <vt:lpstr>ＤＦＰ平成ゴシック体W5</vt:lpstr>
      <vt:lpstr>Kozuka Gothic Pro R</vt:lpstr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佐藤 美奈子</cp:lastModifiedBy>
  <cp:revision>58</cp:revision>
  <dcterms:created xsi:type="dcterms:W3CDTF">2013-04-19T06:36:19Z</dcterms:created>
  <dcterms:modified xsi:type="dcterms:W3CDTF">2024-07-26T07:11:46Z</dcterms:modified>
</cp:coreProperties>
</file>