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691813" cy="15119350"/>
  <p:notesSz cx="6858000" cy="9144000"/>
  <p:defaultTextStyle>
    <a:defPPr>
      <a:defRPr lang="ja-JP"/>
    </a:defPPr>
    <a:lvl1pPr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534988" indent="-65088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071563" indent="-131763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606550" indent="-196850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144713" indent="-263525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9" autoAdjust="0"/>
  </p:normalViewPr>
  <p:slideViewPr>
    <p:cSldViewPr>
      <p:cViewPr varScale="1">
        <p:scale>
          <a:sx n="37" d="100"/>
          <a:sy n="37" d="100"/>
        </p:scale>
        <p:origin x="1608" y="90"/>
      </p:cViewPr>
      <p:guideLst>
        <p:guide orient="horz" pos="476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C4710-66BE-43F8-BD54-58CC6176F1E6}" type="datetimeFigureOut">
              <a:rPr kumimoji="1" lang="ja-JP" altLang="en-US" smtClean="0"/>
              <a:t>2024/7/26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D714C-8FFB-4FF5-8BBB-1FBF70CE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D714C-8FFB-4FF5-8BBB-1FBF70CE602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105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6B4EEEB-8E90-340E-A08D-96448C12E39B}"/>
              </a:ext>
            </a:extLst>
          </p:cNvPr>
          <p:cNvGrpSpPr/>
          <p:nvPr userDrawn="1"/>
        </p:nvGrpSpPr>
        <p:grpSpPr>
          <a:xfrm>
            <a:off x="665880" y="225492"/>
            <a:ext cx="9528624" cy="14701777"/>
            <a:chOff x="665880" y="225492"/>
            <a:chExt cx="9528624" cy="14701777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1D0BF214-2F53-1FA7-383B-52103297261C}"/>
                </a:ext>
              </a:extLst>
            </p:cNvPr>
            <p:cNvSpPr/>
            <p:nvPr userDrawn="1"/>
          </p:nvSpPr>
          <p:spPr bwMode="auto">
            <a:xfrm>
              <a:off x="1565275" y="2211388"/>
              <a:ext cx="7558088" cy="10691812"/>
            </a:xfrm>
            <a:prstGeom prst="rect">
              <a:avLst/>
            </a:prstGeom>
            <a:noFill/>
            <a:ln w="3175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080A5FE9-10BA-9070-330E-A13013D797F0}"/>
                </a:ext>
              </a:extLst>
            </p:cNvPr>
            <p:cNvSpPr/>
            <p:nvPr userDrawn="1"/>
          </p:nvSpPr>
          <p:spPr bwMode="auto">
            <a:xfrm>
              <a:off x="1457325" y="2103438"/>
              <a:ext cx="7773988" cy="10907712"/>
            </a:xfrm>
            <a:prstGeom prst="rect">
              <a:avLst/>
            </a:prstGeom>
            <a:noFill/>
            <a:ln w="3175"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28A7E9F7-8EE3-914F-5988-7FA3A8D56520}"/>
                </a:ext>
              </a:extLst>
            </p:cNvPr>
            <p:cNvSpPr/>
            <p:nvPr userDrawn="1"/>
          </p:nvSpPr>
          <p:spPr bwMode="auto">
            <a:xfrm>
              <a:off x="1691370" y="2337483"/>
              <a:ext cx="7344000" cy="10476000"/>
            </a:xfrm>
            <a:prstGeom prst="rect">
              <a:avLst/>
            </a:prstGeom>
            <a:noFill/>
            <a:ln w="3175">
              <a:solidFill>
                <a:srgbClr val="00B0F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cxnSp>
          <p:nvCxnSpPr>
            <p:cNvPr id="9" name="直線コネクタ 4">
              <a:extLst>
                <a:ext uri="{FF2B5EF4-FFF2-40B4-BE49-F238E27FC236}">
                  <a16:creationId xmlns:a16="http://schemas.microsoft.com/office/drawing/2014/main" id="{017FEDD8-E431-2183-80FE-2349851AC2FE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90411" y="13366800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直線コネクタ 56">
              <a:extLst>
                <a:ext uri="{FF2B5EF4-FFF2-40B4-BE49-F238E27FC236}">
                  <a16:creationId xmlns:a16="http://schemas.microsoft.com/office/drawing/2014/main" id="{39546019-34DD-80CE-70D7-FE85AB32E6F7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62181" y="13384578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直線コネクタ 58">
              <a:extLst>
                <a:ext uri="{FF2B5EF4-FFF2-40B4-BE49-F238E27FC236}">
                  <a16:creationId xmlns:a16="http://schemas.microsoft.com/office/drawing/2014/main" id="{DE65EAB1-82FD-33D9-9241-849CAEF22317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123888" y="13388400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13B2D3B9-A49B-B7B0-1059-1BEFF78C2703}"/>
                </a:ext>
              </a:extLst>
            </p:cNvPr>
            <p:cNvCxnSpPr>
              <a:cxnSpLocks/>
            </p:cNvCxnSpPr>
            <p:nvPr userDrawn="1"/>
          </p:nvCxnSpPr>
          <p:spPr bwMode="auto">
            <a:xfrm flipV="1">
              <a:off x="1688353" y="13662331"/>
              <a:ext cx="7344000" cy="18024"/>
            </a:xfrm>
            <a:prstGeom prst="straightConnector1">
              <a:avLst/>
            </a:prstGeom>
            <a:noFill/>
            <a:ln w="6350" algn="ctr">
              <a:solidFill>
                <a:srgbClr val="00B0F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直線矢印コネクタ 65">
              <a:extLst>
                <a:ext uri="{FF2B5EF4-FFF2-40B4-BE49-F238E27FC236}">
                  <a16:creationId xmlns:a16="http://schemas.microsoft.com/office/drawing/2014/main" id="{05816DD5-7D68-2878-32E2-6931DB03451B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57338" y="14154353"/>
              <a:ext cx="7558088" cy="0"/>
            </a:xfrm>
            <a:prstGeom prst="straightConnector1">
              <a:avLst/>
            </a:prstGeom>
            <a:noFill/>
            <a:ln w="6350" algn="ctr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D6C7EDA-A36E-F0C4-F026-344AAEEFD834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860403" y="13535358"/>
              <a:ext cx="4932914" cy="2618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rgbClr val="00B0F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切れてはいけない文字や図は水色の枠内に入れてください</a:t>
              </a:r>
            </a:p>
          </p:txBody>
        </p:sp>
        <p:sp>
          <p:nvSpPr>
            <p:cNvPr id="15" name="テキスト ボックス 70">
              <a:extLst>
                <a:ext uri="{FF2B5EF4-FFF2-40B4-BE49-F238E27FC236}">
                  <a16:creationId xmlns:a16="http://schemas.microsoft.com/office/drawing/2014/main" id="{F629CF57-8E00-3E71-C014-1641071CC6C0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682641" y="14046426"/>
              <a:ext cx="5326531" cy="261883"/>
            </a:xfrm>
            <a:prstGeom prst="rect">
              <a:avLst/>
            </a:prstGeom>
            <a:solidFill>
              <a:srgbClr val="FCE7EC"/>
            </a:solidFill>
            <a:ln w="9525">
              <a:solidFill>
                <a:srgbClr val="D8117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赤枠の範囲が仕上がりサイズです。</a:t>
              </a:r>
            </a:p>
          </p:txBody>
        </p:sp>
        <p:cxnSp>
          <p:nvCxnSpPr>
            <p:cNvPr id="16" name="直線コネクタ 55">
              <a:extLst>
                <a:ext uri="{FF2B5EF4-FFF2-40B4-BE49-F238E27FC236}">
                  <a16:creationId xmlns:a16="http://schemas.microsoft.com/office/drawing/2014/main" id="{28BC84F9-8452-9827-1454-90DC78B3F608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040093" y="13367724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856985F0-EDB6-C0D7-1AAD-AD3AEE6990F3}"/>
                </a:ext>
              </a:extLst>
            </p:cNvPr>
            <p:cNvSpPr txBox="1"/>
            <p:nvPr userDrawn="1"/>
          </p:nvSpPr>
          <p:spPr>
            <a:xfrm>
              <a:off x="665880" y="225492"/>
              <a:ext cx="95045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作成した原稿は「名前を付けて保存」からファイル形式を「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」にして保存してください。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kumimoji="1" lang="ja-JP" altLang="en-US" sz="1800" b="1" dirty="0">
                  <a:solidFill>
                    <a:srgbClr val="FF0000"/>
                  </a:solidFill>
                </a:rPr>
                <a:t>　サイズが変更される可能性があるため印刷から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に変換はしないでください。</a:t>
              </a:r>
            </a:p>
          </p:txBody>
        </p:sp>
        <p:cxnSp>
          <p:nvCxnSpPr>
            <p:cNvPr id="18" name="直線コネクタ 60">
              <a:extLst>
                <a:ext uri="{FF2B5EF4-FFF2-40B4-BE49-F238E27FC236}">
                  <a16:creationId xmlns:a16="http://schemas.microsoft.com/office/drawing/2014/main" id="{C074FC72-5E73-16D5-3C99-6ED5E6C26D6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5732" y="13382631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直線コネクタ 61">
              <a:extLst>
                <a:ext uri="{FF2B5EF4-FFF2-40B4-BE49-F238E27FC236}">
                  <a16:creationId xmlns:a16="http://schemas.microsoft.com/office/drawing/2014/main" id="{7366FC7F-614C-64DF-4751-202D0DD80E9B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239251" y="13367945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直線矢印コネクタ 67">
              <a:extLst>
                <a:ext uri="{FF2B5EF4-FFF2-40B4-BE49-F238E27FC236}">
                  <a16:creationId xmlns:a16="http://schemas.microsoft.com/office/drawing/2014/main" id="{92E82A3C-8277-20EF-3EC8-8EBE35C27980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9388" y="14592383"/>
              <a:ext cx="7785100" cy="0"/>
            </a:xfrm>
            <a:prstGeom prst="straightConnector1">
              <a:avLst/>
            </a:prstGeom>
            <a:noFill/>
            <a:ln w="6350" algn="ctr">
              <a:solidFill>
                <a:srgbClr val="00B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テキスト ボックス 71">
              <a:extLst>
                <a:ext uri="{FF2B5EF4-FFF2-40B4-BE49-F238E27FC236}">
                  <a16:creationId xmlns:a16="http://schemas.microsoft.com/office/drawing/2014/main" id="{130E87DC-D79D-8F97-B30C-E1C78618B8BD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28988" y="14449508"/>
              <a:ext cx="5432425" cy="2619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緑枠の範囲はフチなし印刷をする場合背景を伸ばす範囲です。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09AC774-1980-CA4C-FBC7-A4DC6785DFBF}"/>
                </a:ext>
              </a:extLst>
            </p:cNvPr>
            <p:cNvSpPr txBox="1"/>
            <p:nvPr userDrawn="1"/>
          </p:nvSpPr>
          <p:spPr>
            <a:xfrm>
              <a:off x="689942" y="871823"/>
              <a:ext cx="95045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に変換する前に「表示」＞「スライドマスター」画面で緑、赤、水色それぞれのガイド枠を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削除してください。削除されていない場合は、ガイドが原稿に印刷されることがあります。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1358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62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4">
            <a:extLst>
              <a:ext uri="{FF2B5EF4-FFF2-40B4-BE49-F238E27FC236}">
                <a16:creationId xmlns:a16="http://schemas.microsoft.com/office/drawing/2014/main" id="{194DEE89-75AD-C9F0-4CE0-8B58034E1A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4838"/>
            <a:ext cx="184150" cy="338137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6019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591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5163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735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600">
              <a:latin typeface="Arial" panose="020B0604020202020204" pitchFamily="34" charset="0"/>
            </a:endParaRPr>
          </a:p>
        </p:txBody>
      </p:sp>
      <p:grpSp>
        <p:nvGrpSpPr>
          <p:cNvPr id="1028" name="グループ化 82">
            <a:extLst>
              <a:ext uri="{FF2B5EF4-FFF2-40B4-BE49-F238E27FC236}">
                <a16:creationId xmlns:a16="http://schemas.microsoft.com/office/drawing/2014/main" id="{48AC2274-EC49-4167-AADE-5AD7034C13C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6013" y="1774825"/>
            <a:ext cx="8456612" cy="11569700"/>
            <a:chOff x="567531" y="613829"/>
            <a:chExt cx="8456612" cy="11569832"/>
          </a:xfrm>
        </p:grpSpPr>
        <p:grpSp>
          <p:nvGrpSpPr>
            <p:cNvPr id="1038" name="グループ化 12">
              <a:extLst>
                <a:ext uri="{FF2B5EF4-FFF2-40B4-BE49-F238E27FC236}">
                  <a16:creationId xmlns:a16="http://schemas.microsoft.com/office/drawing/2014/main" id="{DD9329E4-DCCA-2DF5-CCF5-655EBAFCB77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290512" y="6246345"/>
              <a:ext cx="858838" cy="304800"/>
              <a:chOff x="1372" y="1471"/>
              <a:chExt cx="917042" cy="305083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2A794F2A-77B1-D754-9C75-E37C3C8EEB0C}"/>
                  </a:ext>
                </a:extLst>
              </p:cNvPr>
              <p:cNvCxnSpPr/>
              <p:nvPr/>
            </p:nvCxnSpPr>
            <p:spPr>
              <a:xfrm>
                <a:off x="520" y="84098"/>
                <a:ext cx="9119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AAF0B4FE-03C8-A2FA-4CA0-A8B2464CCD8C}"/>
                  </a:ext>
                </a:extLst>
              </p:cNvPr>
              <p:cNvCxnSpPr/>
              <p:nvPr/>
            </p:nvCxnSpPr>
            <p:spPr>
              <a:xfrm>
                <a:off x="453113" y="623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9" name="グループ化 12">
              <a:extLst>
                <a:ext uri="{FF2B5EF4-FFF2-40B4-BE49-F238E27FC236}">
                  <a16:creationId xmlns:a16="http://schemas.microsoft.com/office/drawing/2014/main" id="{C8E36620-D4CB-A78A-B1E0-F795443CF75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5400000">
              <a:off x="8446288" y="6241583"/>
              <a:ext cx="850910" cy="304800"/>
              <a:chOff x="10689" y="-3296"/>
              <a:chExt cx="908577" cy="305083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4C794908-53B8-215D-E01A-0BCBAEC635D4}"/>
                  </a:ext>
                </a:extLst>
              </p:cNvPr>
              <p:cNvCxnSpPr/>
              <p:nvPr/>
            </p:nvCxnSpPr>
            <p:spPr>
              <a:xfrm>
                <a:off x="10689" y="74564"/>
                <a:ext cx="9085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F937603C-1AB3-0962-ACD0-8B77EF8F3C89}"/>
                  </a:ext>
                </a:extLst>
              </p:cNvPr>
              <p:cNvCxnSpPr/>
              <p:nvPr/>
            </p:nvCxnSpPr>
            <p:spPr>
              <a:xfrm>
                <a:off x="465952" y="-3296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40" name="グループ化 85">
              <a:extLst>
                <a:ext uri="{FF2B5EF4-FFF2-40B4-BE49-F238E27FC236}">
                  <a16:creationId xmlns:a16="http://schemas.microsoft.com/office/drawing/2014/main" id="{EBFC024E-2C06-92AC-0A80-00DD8967A87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77379" y="613829"/>
              <a:ext cx="440408" cy="437915"/>
              <a:chOff x="577379" y="613829"/>
              <a:chExt cx="440408" cy="437915"/>
            </a:xfrm>
          </p:grpSpPr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A5D016BC-6343-D3A3-74AA-117176900618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0C1D9B53-4F93-8E23-731B-4DB2230E8607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1" name="グループ化 86">
              <a:extLst>
                <a:ext uri="{FF2B5EF4-FFF2-40B4-BE49-F238E27FC236}">
                  <a16:creationId xmlns:a16="http://schemas.microsoft.com/office/drawing/2014/main" id="{C093C673-38E2-8A33-53B7-C7C4591E115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8572958" y="613829"/>
              <a:ext cx="440408" cy="437915"/>
              <a:chOff x="577379" y="613829"/>
              <a:chExt cx="440408" cy="437915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963CADCA-3AB9-C937-D9FD-A9804FAA9DB2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CC95EAD9-67F2-58F5-2D59-AF0BD70AE448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2" name="グループ化 87">
              <a:extLst>
                <a:ext uri="{FF2B5EF4-FFF2-40B4-BE49-F238E27FC236}">
                  <a16:creationId xmlns:a16="http://schemas.microsoft.com/office/drawing/2014/main" id="{D2DDD7BB-61AF-E83B-AB3F-85699B2F0E7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V="1">
              <a:off x="577379" y="11745746"/>
              <a:ext cx="440408" cy="437915"/>
              <a:chOff x="577379" y="613829"/>
              <a:chExt cx="440408" cy="437915"/>
            </a:xfrm>
          </p:grpSpPr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C63781AA-F595-0248-FE1E-4AE7CD8F151B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080E2FD5-17EE-0FCC-064B-34EB9B278D51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3" name="グループ化 88">
              <a:extLst>
                <a:ext uri="{FF2B5EF4-FFF2-40B4-BE49-F238E27FC236}">
                  <a16:creationId xmlns:a16="http://schemas.microsoft.com/office/drawing/2014/main" id="{13C440D4-CABF-3F4F-9EE8-B57194FEAEF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 flipV="1">
              <a:off x="8572958" y="11745746"/>
              <a:ext cx="440408" cy="437915"/>
              <a:chOff x="577379" y="613829"/>
              <a:chExt cx="440408" cy="437915"/>
            </a:xfrm>
          </p:grpSpPr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E9AAF330-36AF-943C-11F4-A9F763A91C84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DA5B34B5-BD97-0F1C-9426-87E1BDDE7EBC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</p:grp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B7AB3B68-F06F-2E2A-309A-F5CDE230598D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5113" y="1715179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C1D19C0-962D-5750-0E82-87FFC24288E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850" y="1943051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8270187-8874-E712-0F51-7090FD0B6445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4320" y="13020251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6369646-9D8A-81B2-1B54-8969A82F1782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057" y="13248123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0641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1282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1923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25641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50888" indent="-28892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83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3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9756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6pPr>
      <a:lvl7pPr marL="3013349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7pPr>
      <a:lvl8pPr marL="3476940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8pPr>
      <a:lvl9pPr marL="3940532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6359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27184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9077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54368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1796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8155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45145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0873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2" userDrawn="1">
          <p15:clr>
            <a:srgbClr val="F26B43"/>
          </p15:clr>
        </p15:guide>
        <p15:guide id="2" pos="33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D0F3D24-CAC3-4AB9-7664-ACC0F4A10AC9}"/>
              </a:ext>
            </a:extLst>
          </p:cNvPr>
          <p:cNvSpPr txBox="1"/>
          <p:nvPr/>
        </p:nvSpPr>
        <p:spPr>
          <a:xfrm>
            <a:off x="9450362" y="0"/>
            <a:ext cx="124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/>
              <a:t>A4</a:t>
            </a:r>
            <a:r>
              <a:rPr kumimoji="1" lang="ja-JP" altLang="en-US" sz="1800" dirty="0"/>
              <a:t>広告面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E0E1958-F473-CE55-5139-B50832C7FD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5793" y="2598412"/>
            <a:ext cx="7776000" cy="2586037"/>
          </a:xfrm>
          <a:prstGeom prst="rect">
            <a:avLst/>
          </a:prstGeom>
          <a:solidFill>
            <a:srgbClr val="161645"/>
          </a:solidFill>
          <a:ln w="6350">
            <a:solidFill>
              <a:srgbClr val="FF00FF"/>
            </a:solidFill>
            <a:round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5" name="円/楕円 8">
            <a:extLst>
              <a:ext uri="{FF2B5EF4-FFF2-40B4-BE49-F238E27FC236}">
                <a16:creationId xmlns:a16="http://schemas.microsoft.com/office/drawing/2014/main" id="{5ADC1DB4-8555-3B7C-BC9D-935497E65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4423" y="2172962"/>
            <a:ext cx="1993900" cy="1900237"/>
          </a:xfrm>
          <a:prstGeom prst="ellipse">
            <a:avLst/>
          </a:prstGeom>
          <a:solidFill>
            <a:srgbClr val="0C98D5"/>
          </a:solidFill>
          <a:ln>
            <a:noFill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6" name="テキスト ボックス 52">
            <a:extLst>
              <a:ext uri="{FF2B5EF4-FFF2-40B4-BE49-F238E27FC236}">
                <a16:creationId xmlns:a16="http://schemas.microsoft.com/office/drawing/2014/main" id="{A58FFF21-A656-0769-FD23-5A479A6A17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6266" y="11304262"/>
            <a:ext cx="1981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200">
                <a:solidFill>
                  <a:srgbClr val="FFFFFF"/>
                </a:solidFill>
              </a:rPr>
              <a:t>インターネットでの資料請求</a:t>
            </a:r>
          </a:p>
        </p:txBody>
      </p:sp>
      <p:sp>
        <p:nvSpPr>
          <p:cNvPr id="16" name="テキスト ボックス 12">
            <a:extLst>
              <a:ext uri="{FF2B5EF4-FFF2-40B4-BE49-F238E27FC236}">
                <a16:creationId xmlns:a16="http://schemas.microsoft.com/office/drawing/2014/main" id="{8C15A346-2FCC-0A66-66B5-786FCB0827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3709" y="2628574"/>
            <a:ext cx="207327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ja-JP" altLang="en-US" sz="2800" dirty="0">
                <a:solidFill>
                  <a:schemeClr val="bg1"/>
                </a:solidFill>
                <a:latin typeface="ＭＳ Ｐゴシック" panose="020B0600070205080204" pitchFamily="34" charset="-128"/>
              </a:rPr>
              <a:t>先着2</a:t>
            </a:r>
            <a:r>
              <a:rPr lang="en-US" altLang="ja-JP" sz="2800" dirty="0">
                <a:solidFill>
                  <a:schemeClr val="bg1"/>
                </a:solidFill>
                <a:latin typeface="ＭＳ Ｐゴシック" panose="020B0600070205080204" pitchFamily="34" charset="-128"/>
              </a:rPr>
              <a:t>0</a:t>
            </a:r>
            <a:r>
              <a:rPr lang="ja-JP" altLang="en-US" sz="2800" dirty="0">
                <a:solidFill>
                  <a:schemeClr val="bg1"/>
                </a:solidFill>
                <a:latin typeface="ＭＳ Ｐゴシック" panose="020B0600070205080204" pitchFamily="34" charset="-128"/>
              </a:rPr>
              <a:t>名</a:t>
            </a:r>
            <a:endParaRPr lang="en-US" altLang="ja-JP" sz="2800" dirty="0">
              <a:solidFill>
                <a:schemeClr val="bg1"/>
              </a:solidFill>
              <a:latin typeface="ＭＳ Ｐゴシック" panose="020B0600070205080204" pitchFamily="34" charset="-128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en-US" altLang="ja-JP" sz="2800" dirty="0">
                <a:solidFill>
                  <a:schemeClr val="bg1"/>
                </a:solidFill>
                <a:latin typeface="ＭＳ Ｐゴシック" panose="020B0600070205080204" pitchFamily="34" charset="-128"/>
              </a:rPr>
              <a:t>¥10,800</a:t>
            </a:r>
            <a:endParaRPr lang="ja-JP" altLang="en-US" sz="2800" dirty="0">
              <a:solidFill>
                <a:schemeClr val="bg1"/>
              </a:solidFill>
              <a:latin typeface="ＭＳ Ｐゴシック" panose="020B0600070205080204" pitchFamily="34" charset="-128"/>
            </a:endParaRPr>
          </a:p>
        </p:txBody>
      </p:sp>
      <p:sp>
        <p:nvSpPr>
          <p:cNvPr id="21" name="テキスト ボックス 14">
            <a:extLst>
              <a:ext uri="{FF2B5EF4-FFF2-40B4-BE49-F238E27FC236}">
                <a16:creationId xmlns:a16="http://schemas.microsoft.com/office/drawing/2014/main" id="{A97D24B9-21D0-61C6-3F96-EB578F10A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8928" y="3109587"/>
            <a:ext cx="7062788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ja-JP" altLang="en-US" sz="6600" b="1" dirty="0">
                <a:solidFill>
                  <a:srgbClr val="FFFF00"/>
                </a:solidFill>
                <a:latin typeface="A-OTF Gothic MB101 Pro B" panose="020B0400000000000000" pitchFamily="34" charset="-128"/>
                <a:ea typeface="A-OTF Gothic MB101 Pro B" panose="020B0400000000000000" pitchFamily="34" charset="-128"/>
              </a:rPr>
              <a:t>売上</a:t>
            </a:r>
            <a:r>
              <a:rPr lang="en-US" altLang="ja-JP" sz="6600" b="1" dirty="0">
                <a:solidFill>
                  <a:srgbClr val="FFFF00"/>
                </a:solidFill>
                <a:latin typeface="A-OTF Gothic MB101 Pro B" panose="020B0400000000000000" pitchFamily="34" charset="-128"/>
                <a:ea typeface="A-OTF Gothic MB101 Pro B" panose="020B0400000000000000" pitchFamily="34" charset="-128"/>
              </a:rPr>
              <a:t>UP</a:t>
            </a:r>
            <a:r>
              <a:rPr lang="ja-JP" altLang="en-US" sz="6600" b="1" dirty="0">
                <a:solidFill>
                  <a:srgbClr val="FFFF00"/>
                </a:solidFill>
                <a:latin typeface="A-OTF Gothic MB101 Pro B" panose="020B0400000000000000" pitchFamily="34" charset="-128"/>
                <a:ea typeface="A-OTF Gothic MB101 Pro B" panose="020B0400000000000000" pitchFamily="34" charset="-128"/>
              </a:rPr>
              <a:t>チラシ</a:t>
            </a:r>
            <a:endParaRPr lang="en-US" altLang="ja-JP" sz="6600" b="1" dirty="0">
              <a:solidFill>
                <a:srgbClr val="FFFF00"/>
              </a:solidFill>
              <a:latin typeface="A-OTF Gothic MB101 Pro B" panose="020B0400000000000000" pitchFamily="34" charset="-128"/>
              <a:ea typeface="A-OTF Gothic MB101 Pro B" panose="020B0400000000000000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6600" b="1" dirty="0">
                <a:solidFill>
                  <a:srgbClr val="FFFF00"/>
                </a:solidFill>
                <a:latin typeface="A-OTF Gothic MB101 Pro B" panose="020B0400000000000000" pitchFamily="34" charset="-128"/>
                <a:ea typeface="A-OTF Gothic MB101 Pro B" panose="020B0400000000000000" pitchFamily="34" charset="-128"/>
              </a:rPr>
              <a:t>   </a:t>
            </a:r>
            <a:r>
              <a:rPr lang="ja-JP" altLang="en-US" sz="6600" b="1" dirty="0">
                <a:solidFill>
                  <a:srgbClr val="FFFF00"/>
                </a:solidFill>
                <a:latin typeface="A-OTF Gothic MB101 Pro B" panose="020B0400000000000000" pitchFamily="34" charset="-128"/>
                <a:ea typeface="A-OTF Gothic MB101 Pro B" panose="020B0400000000000000" pitchFamily="34" charset="-128"/>
              </a:rPr>
              <a:t>超実践セミナー</a:t>
            </a:r>
          </a:p>
        </p:txBody>
      </p:sp>
      <p:pic>
        <p:nvPicPr>
          <p:cNvPr id="22" name="図 5">
            <a:extLst>
              <a:ext uri="{FF2B5EF4-FFF2-40B4-BE49-F238E27FC236}">
                <a16:creationId xmlns:a16="http://schemas.microsoft.com/office/drawing/2014/main" id="{C9BCEB5E-D6EE-05D0-A227-68AE106D05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003" y="2345999"/>
            <a:ext cx="303053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テキスト ボックス 12">
            <a:extLst>
              <a:ext uri="{FF2B5EF4-FFF2-40B4-BE49-F238E27FC236}">
                <a16:creationId xmlns:a16="http://schemas.microsoft.com/office/drawing/2014/main" id="{00652D4C-1378-8E06-4FB7-463423DBB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2316" y="5441624"/>
            <a:ext cx="489585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ja-JP" altLang="en-US" sz="2000" b="1">
                <a:solidFill>
                  <a:srgbClr val="050074"/>
                </a:solidFill>
                <a:latin typeface="A-OTF Gothic MB101 Pro B" panose="020B0400000000000000" pitchFamily="34" charset="-128"/>
                <a:ea typeface="A-OTF Gothic MB101 Pro B" panose="020B0400000000000000" pitchFamily="34" charset="-128"/>
              </a:rPr>
              <a:t>ターゲットを明確にイメージ！</a:t>
            </a:r>
            <a:endParaRPr lang="en-US" altLang="ja-JP" sz="2000" b="1">
              <a:solidFill>
                <a:srgbClr val="050074"/>
              </a:solidFill>
              <a:latin typeface="A-OTF Gothic MB101 Pro B" panose="020B0400000000000000" pitchFamily="34" charset="-128"/>
              <a:ea typeface="A-OTF Gothic MB101 Pro B" panose="020B0400000000000000" pitchFamily="34" charset="-128"/>
            </a:endParaRPr>
          </a:p>
        </p:txBody>
      </p:sp>
      <p:pic>
        <p:nvPicPr>
          <p:cNvPr id="27" name="図 1">
            <a:extLst>
              <a:ext uri="{FF2B5EF4-FFF2-40B4-BE49-F238E27FC236}">
                <a16:creationId xmlns:a16="http://schemas.microsoft.com/office/drawing/2014/main" id="{19B62C1F-AFB7-1DB8-6DB4-011E60CD58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141" y="5197149"/>
            <a:ext cx="4929187" cy="570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テキスト ボックス 35">
            <a:extLst>
              <a:ext uri="{FF2B5EF4-FFF2-40B4-BE49-F238E27FC236}">
                <a16:creationId xmlns:a16="http://schemas.microsoft.com/office/drawing/2014/main" id="{8131DFA7-7A50-7C6A-1466-3C9D3BE64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1178" y="10167612"/>
            <a:ext cx="3024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100">
                <a:latin typeface="ＭＳ Ｐゴシック" panose="020B0600070205080204" pitchFamily="34" charset="-128"/>
              </a:rPr>
              <a:t>NetReal</a:t>
            </a:r>
            <a:r>
              <a:rPr lang="ja-JP" altLang="en-US" sz="1100">
                <a:latin typeface="ＭＳ Ｐゴシック" panose="020B0600070205080204" pitchFamily="34" charset="-128"/>
              </a:rPr>
              <a:t>株式会社　担当：</a:t>
            </a:r>
            <a:r>
              <a:rPr lang="en-US" altLang="ja-JP" sz="1100">
                <a:latin typeface="ＭＳ Ｐゴシック" panose="020B0600070205080204" pitchFamily="34" charset="-128"/>
              </a:rPr>
              <a:t>◯◯</a:t>
            </a:r>
            <a:r>
              <a:rPr lang="ja-JP" altLang="en-US" sz="1100">
                <a:latin typeface="ＭＳ Ｐゴシック" panose="020B0600070205080204" pitchFamily="34" charset="-128"/>
              </a:rPr>
              <a:t>まで</a:t>
            </a:r>
            <a:endParaRPr lang="en-US" altLang="ja-JP" sz="1100">
              <a:latin typeface="ＭＳ Ｐゴシック" panose="020B0600070205080204" pitchFamily="34" charset="-128"/>
            </a:endParaRPr>
          </a:p>
          <a:p>
            <a:pPr eaLnBrk="1" hangingPunct="1"/>
            <a:r>
              <a:rPr lang="en-US" altLang="ja-JP" sz="1100">
                <a:latin typeface="ＭＳ Ｐゴシック" panose="020B0600070205080204" pitchFamily="34" charset="-128"/>
              </a:rPr>
              <a:t>〒104-0061</a:t>
            </a:r>
            <a:r>
              <a:rPr lang="ja-JP" altLang="en-US" sz="1100">
                <a:latin typeface="ＭＳ Ｐゴシック" panose="020B0600070205080204" pitchFamily="34" charset="-128"/>
              </a:rPr>
              <a:t>　東京都中央区銀座</a:t>
            </a:r>
            <a:r>
              <a:rPr lang="en-US" altLang="ja-JP" sz="1100">
                <a:latin typeface="ＭＳ Ｐゴシック" panose="020B0600070205080204" pitchFamily="34" charset="-128"/>
              </a:rPr>
              <a:t>2-6-15</a:t>
            </a:r>
            <a:r>
              <a:rPr lang="ja-JP" altLang="en-US" sz="1100">
                <a:latin typeface="ＭＳ Ｐゴシック" panose="020B0600070205080204" pitchFamily="34" charset="-128"/>
              </a:rPr>
              <a:t>　</a:t>
            </a:r>
            <a:r>
              <a:rPr lang="en-US" altLang="ja-JP" sz="1100">
                <a:latin typeface="ＭＳ Ｐゴシック" panose="020B0600070205080204" pitchFamily="34" charset="-128"/>
              </a:rPr>
              <a:t>5F</a:t>
            </a:r>
          </a:p>
        </p:txBody>
      </p:sp>
      <p:sp>
        <p:nvSpPr>
          <p:cNvPr id="30" name="正方形/長方形 12">
            <a:extLst>
              <a:ext uri="{FF2B5EF4-FFF2-40B4-BE49-F238E27FC236}">
                <a16:creationId xmlns:a16="http://schemas.microsoft.com/office/drawing/2014/main" id="{8DB4DEFC-91AB-FD67-71CC-A96BA9A302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3391" y="9807249"/>
            <a:ext cx="6840537" cy="2873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200">
                <a:latin typeface="ＭＳ Ｐゴシック" panose="020B0600070205080204" pitchFamily="34" charset="-128"/>
              </a:rPr>
              <a:t>電話でのお申し込み・お問合せはこちら</a:t>
            </a:r>
          </a:p>
        </p:txBody>
      </p:sp>
      <p:sp>
        <p:nvSpPr>
          <p:cNvPr id="31" name="テキスト ボックス 55">
            <a:extLst>
              <a:ext uri="{FF2B5EF4-FFF2-40B4-BE49-F238E27FC236}">
                <a16:creationId xmlns:a16="http://schemas.microsoft.com/office/drawing/2014/main" id="{62BB702A-55A8-614A-1FBE-9D4C105320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0366" y="10116812"/>
            <a:ext cx="40925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ja-JP" sz="2500">
                <a:latin typeface="ＭＳ Ｐゴシック" panose="020B0600070205080204" pitchFamily="34" charset="-128"/>
              </a:rPr>
              <a:t>TEL</a:t>
            </a:r>
            <a:r>
              <a:rPr lang="ja-JP" altLang="en-US" sz="2500">
                <a:latin typeface="ＭＳ Ｐゴシック" panose="020B0600070205080204" pitchFamily="34" charset="-128"/>
              </a:rPr>
              <a:t>：</a:t>
            </a:r>
            <a:r>
              <a:rPr lang="en-US" altLang="ja-JP" sz="3000">
                <a:latin typeface="A-OTF Gothic MB101 Pro B" panose="020B0400000000000000" pitchFamily="34" charset="-128"/>
                <a:ea typeface="A-OTF Gothic MB101 Pro B" panose="020B0400000000000000" pitchFamily="34" charset="-128"/>
              </a:rPr>
              <a:t>03-3535-0536</a:t>
            </a:r>
            <a:endParaRPr lang="ja-JP" altLang="en-US" sz="3000">
              <a:latin typeface="A-OTF Gothic MB101 Pro B" panose="020B0400000000000000" pitchFamily="34" charset="-128"/>
              <a:ea typeface="A-OTF Gothic MB101 Pro B" panose="020B0400000000000000" pitchFamily="34" charset="-128"/>
            </a:endParaRPr>
          </a:p>
        </p:txBody>
      </p:sp>
      <p:sp>
        <p:nvSpPr>
          <p:cNvPr id="33" name="正方形/長方形 12">
            <a:extLst>
              <a:ext uri="{FF2B5EF4-FFF2-40B4-BE49-F238E27FC236}">
                <a16:creationId xmlns:a16="http://schemas.microsoft.com/office/drawing/2014/main" id="{B3AC6C99-8C9F-7734-F663-E8E0B76EC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3391" y="10670849"/>
            <a:ext cx="6840537" cy="2873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ja-JP" sz="1200">
                <a:latin typeface="ＭＳ Ｐゴシック" panose="020B0600070205080204" pitchFamily="34" charset="-128"/>
              </a:rPr>
              <a:t>FAX</a:t>
            </a:r>
            <a:r>
              <a:rPr lang="ja-JP" altLang="en-US" sz="1200">
                <a:latin typeface="ＭＳ Ｐゴシック" panose="020B0600070205080204" pitchFamily="34" charset="-128"/>
              </a:rPr>
              <a:t>でのお申し込み</a:t>
            </a:r>
          </a:p>
        </p:txBody>
      </p:sp>
      <p:sp>
        <p:nvSpPr>
          <p:cNvPr id="34" name="正方形/長方形 12">
            <a:extLst>
              <a:ext uri="{FF2B5EF4-FFF2-40B4-BE49-F238E27FC236}">
                <a16:creationId xmlns:a16="http://schemas.microsoft.com/office/drawing/2014/main" id="{4357A478-B1E1-078D-9DDC-910579846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3391" y="11086774"/>
            <a:ext cx="6840537" cy="2873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000">
                <a:solidFill>
                  <a:schemeClr val="bg1"/>
                </a:solidFill>
                <a:latin typeface="ＭＳ Ｐゴシック" panose="020B0600070205080204" pitchFamily="34" charset="-128"/>
                <a:ea typeface="ＤＦＰ平成ゴシック体W5" panose="020B0500010101010101" pitchFamily="34" charset="-128"/>
              </a:rPr>
              <a:t>下記にご記入の上、このまま</a:t>
            </a:r>
            <a:r>
              <a:rPr lang="en-US" altLang="ja-JP" sz="1000">
                <a:solidFill>
                  <a:schemeClr val="bg1"/>
                </a:solidFill>
                <a:latin typeface="ＭＳ Ｐゴシック" panose="020B0600070205080204" pitchFamily="34" charset="-128"/>
                <a:ea typeface="ＤＦＰ平成ゴシック体W5" panose="020B0500010101010101" pitchFamily="34" charset="-128"/>
              </a:rPr>
              <a:t>FAX</a:t>
            </a:r>
            <a:r>
              <a:rPr lang="ja-JP" altLang="en-US" sz="1000">
                <a:solidFill>
                  <a:schemeClr val="bg1"/>
                </a:solidFill>
                <a:latin typeface="ＭＳ Ｐゴシック" panose="020B0600070205080204" pitchFamily="34" charset="-128"/>
                <a:ea typeface="ＤＦＰ平成ゴシック体W5" panose="020B0500010101010101" pitchFamily="34" charset="-128"/>
              </a:rPr>
              <a:t>送信してください。　</a:t>
            </a:r>
            <a:r>
              <a:rPr lang="en-US" altLang="ja-JP" sz="1000">
                <a:solidFill>
                  <a:schemeClr val="bg1"/>
                </a:solidFill>
                <a:latin typeface="ＭＳ Ｐゴシック" panose="020B0600070205080204" pitchFamily="34" charset="-128"/>
                <a:ea typeface="ＤＦＰ平成ゴシック体W5" panose="020B0500010101010101" pitchFamily="34" charset="-128"/>
              </a:rPr>
              <a:t>FAX:03-3535-0538</a:t>
            </a:r>
          </a:p>
        </p:txBody>
      </p:sp>
      <p:sp>
        <p:nvSpPr>
          <p:cNvPr id="35" name="正方形/長方形 2">
            <a:extLst>
              <a:ext uri="{FF2B5EF4-FFF2-40B4-BE49-F238E27FC236}">
                <a16:creationId xmlns:a16="http://schemas.microsoft.com/office/drawing/2014/main" id="{BD80F306-E80C-AEB6-B9F0-706E1B665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3391" y="11375699"/>
            <a:ext cx="6840537" cy="863600"/>
          </a:xfrm>
          <a:prstGeom prst="rect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cxnSp>
        <p:nvCxnSpPr>
          <p:cNvPr id="36" name="直線コネクタ 4">
            <a:extLst>
              <a:ext uri="{FF2B5EF4-FFF2-40B4-BE49-F238E27FC236}">
                <a16:creationId xmlns:a16="http://schemas.microsoft.com/office/drawing/2014/main" id="{3C980CD7-4586-CFC2-5380-ED1D02BA274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853391" y="11663037"/>
            <a:ext cx="6840537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直線コネクタ 6">
            <a:extLst>
              <a:ext uri="{FF2B5EF4-FFF2-40B4-BE49-F238E27FC236}">
                <a16:creationId xmlns:a16="http://schemas.microsoft.com/office/drawing/2014/main" id="{DE7A8DA9-C193-6CB7-553B-FDA1B822D72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88428" y="11375699"/>
            <a:ext cx="0" cy="8636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直線コネクタ 74">
            <a:extLst>
              <a:ext uri="{FF2B5EF4-FFF2-40B4-BE49-F238E27FC236}">
                <a16:creationId xmlns:a16="http://schemas.microsoft.com/office/drawing/2014/main" id="{688ED669-A654-6F15-BEDA-BF9B79ABBAD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09378" y="11663037"/>
            <a:ext cx="0" cy="57626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B10B3929-D876-D834-3D78-AC748E79596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317441" y="11663037"/>
            <a:ext cx="0" cy="57626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テキスト ボックス 35">
            <a:extLst>
              <a:ext uri="{FF2B5EF4-FFF2-40B4-BE49-F238E27FC236}">
                <a16:creationId xmlns:a16="http://schemas.microsoft.com/office/drawing/2014/main" id="{5F81CC14-5CBC-D9EB-494B-7860ED6A2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4828" y="11331249"/>
            <a:ext cx="47529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ja-JP" altLang="en-US" sz="1200">
                <a:latin typeface="ＭＳ Ｐゴシック" panose="020B0600070205080204" pitchFamily="34" charset="-128"/>
              </a:rPr>
              <a:t>会社名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 eaLnBrk="1" hangingPunct="1">
              <a:lnSpc>
                <a:spcPct val="150000"/>
              </a:lnSpc>
            </a:pPr>
            <a:r>
              <a:rPr lang="ja-JP" altLang="en-US" sz="1200">
                <a:latin typeface="ＭＳ Ｐゴシック" panose="020B0600070205080204" pitchFamily="34" charset="-128"/>
              </a:rPr>
              <a:t>役職名　　　　　　　　　　　　　　　　　　　　　                  氏名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 eaLnBrk="1" hangingPunct="1">
              <a:lnSpc>
                <a:spcPct val="150000"/>
              </a:lnSpc>
            </a:pPr>
            <a:r>
              <a:rPr lang="ja-JP" altLang="en-US" sz="1200">
                <a:latin typeface="ＭＳ Ｐゴシック" panose="020B0600070205080204" pitchFamily="34" charset="-128"/>
              </a:rPr>
              <a:t>電話番号　　　　　　　　　　　　　　　　　　　　                 人数</a:t>
            </a:r>
            <a:endParaRPr lang="en-US" altLang="ja-JP" sz="1200">
              <a:latin typeface="ＭＳ Ｐゴシック" panose="020B0600070205080204" pitchFamily="34" charset="-128"/>
            </a:endParaRPr>
          </a:p>
        </p:txBody>
      </p:sp>
      <p:sp>
        <p:nvSpPr>
          <p:cNvPr id="42" name="テキスト ボックス 12">
            <a:extLst>
              <a:ext uri="{FF2B5EF4-FFF2-40B4-BE49-F238E27FC236}">
                <a16:creationId xmlns:a16="http://schemas.microsoft.com/office/drawing/2014/main" id="{587FEF72-8F01-4F5C-2897-3DB907BAE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3753" y="6703687"/>
            <a:ext cx="48958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ja-JP" altLang="en-US" sz="2000" b="1">
                <a:solidFill>
                  <a:srgbClr val="050074"/>
                </a:solidFill>
                <a:latin typeface="A-OTF Gothic MB101 Pro B" panose="020B0400000000000000" pitchFamily="34" charset="-128"/>
                <a:ea typeface="A-OTF Gothic MB101 Pro B" panose="020B0400000000000000" pitchFamily="34" charset="-128"/>
              </a:rPr>
              <a:t>見どころは具体的に分かりやすく！</a:t>
            </a:r>
            <a:endParaRPr lang="en-US" altLang="ja-JP" sz="2000" b="1">
              <a:solidFill>
                <a:srgbClr val="050074"/>
              </a:solidFill>
              <a:latin typeface="A-OTF Gothic MB101 Pro B" panose="020B0400000000000000" pitchFamily="34" charset="-128"/>
              <a:ea typeface="A-OTF Gothic MB101 Pro B" panose="020B0400000000000000" pitchFamily="34" charset="-128"/>
            </a:endParaRPr>
          </a:p>
        </p:txBody>
      </p:sp>
      <p:sp>
        <p:nvSpPr>
          <p:cNvPr id="43" name="テキスト ボックス 12">
            <a:extLst>
              <a:ext uri="{FF2B5EF4-FFF2-40B4-BE49-F238E27FC236}">
                <a16:creationId xmlns:a16="http://schemas.microsoft.com/office/drawing/2014/main" id="{3478A060-150F-3EF7-EDFA-33F177F05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191" y="8413424"/>
            <a:ext cx="489743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ja-JP" altLang="en-US" sz="2000" b="1">
                <a:solidFill>
                  <a:srgbClr val="050074"/>
                </a:solidFill>
                <a:latin typeface="A-OTF Gothic MB101 Pro B" panose="020B0400000000000000" pitchFamily="34" charset="-128"/>
                <a:ea typeface="A-OTF Gothic MB101 Pro B" panose="020B0400000000000000" pitchFamily="34" charset="-128"/>
              </a:rPr>
              <a:t>売上</a:t>
            </a:r>
            <a:r>
              <a:rPr lang="en-US" altLang="ja-JP" sz="2000" b="1">
                <a:solidFill>
                  <a:srgbClr val="050074"/>
                </a:solidFill>
                <a:latin typeface="A-OTF Gothic MB101 Pro B" panose="020B0400000000000000" pitchFamily="34" charset="-128"/>
                <a:ea typeface="A-OTF Gothic MB101 Pro B" panose="020B0400000000000000" pitchFamily="34" charset="-128"/>
              </a:rPr>
              <a:t>UP</a:t>
            </a:r>
            <a:r>
              <a:rPr lang="ja-JP" altLang="en-US" sz="2000" b="1">
                <a:solidFill>
                  <a:srgbClr val="050074"/>
                </a:solidFill>
                <a:latin typeface="A-OTF Gothic MB101 Pro B" panose="020B0400000000000000" pitchFamily="34" charset="-128"/>
                <a:ea typeface="A-OTF Gothic MB101 Pro B" panose="020B0400000000000000" pitchFamily="34" charset="-128"/>
              </a:rPr>
              <a:t>チラシまとめ</a:t>
            </a:r>
            <a:endParaRPr lang="en-US" altLang="ja-JP" sz="2000" b="1">
              <a:solidFill>
                <a:srgbClr val="050074"/>
              </a:solidFill>
              <a:latin typeface="A-OTF Gothic MB101 Pro B" panose="020B0400000000000000" pitchFamily="34" charset="-128"/>
              <a:ea typeface="A-OTF Gothic MB101 Pro B" panose="020B0400000000000000" pitchFamily="34" charset="-128"/>
            </a:endParaRPr>
          </a:p>
        </p:txBody>
      </p:sp>
      <p:sp>
        <p:nvSpPr>
          <p:cNvPr id="44" name="テキスト ボックス 35">
            <a:extLst>
              <a:ext uri="{FF2B5EF4-FFF2-40B4-BE49-F238E27FC236}">
                <a16:creationId xmlns:a16="http://schemas.microsoft.com/office/drawing/2014/main" id="{575085F0-D1FC-B484-C5C5-CA998893F5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1953" y="5957562"/>
            <a:ext cx="4824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ja-JP" altLang="en-US" sz="1200">
                <a:latin typeface="ＭＳ Ｐゴシック" panose="020B0600070205080204" pitchFamily="34" charset="-128"/>
              </a:rPr>
              <a:t>ターゲット・目的・行動を明確にし、共感を得よ！</a:t>
            </a:r>
          </a:p>
          <a:p>
            <a:pPr eaLnBrk="1" hangingPunct="1"/>
            <a:r>
              <a:rPr lang="ja-JP" altLang="en-US" sz="1200">
                <a:latin typeface="ＭＳ Ｐゴシック" panose="020B0600070205080204" pitchFamily="34" charset="-128"/>
              </a:rPr>
              <a:t>特徴ではなく、得られるメリットを売れ</a:t>
            </a:r>
          </a:p>
          <a:p>
            <a:pPr eaLnBrk="1" hangingPunct="1"/>
            <a:r>
              <a:rPr lang="ja-JP" altLang="en-US" sz="1200">
                <a:latin typeface="ＭＳ Ｐゴシック" panose="020B0600070205080204" pitchFamily="34" charset="-128"/>
              </a:rPr>
              <a:t>商品・サービスの「最高特徴」をタイトル部分で表現せよ</a:t>
            </a:r>
            <a:endParaRPr lang="en-US" altLang="ja-JP" sz="1200">
              <a:latin typeface="ＭＳ Ｐゴシック" panose="020B0600070205080204" pitchFamily="34" charset="-128"/>
            </a:endParaRPr>
          </a:p>
        </p:txBody>
      </p:sp>
      <p:sp>
        <p:nvSpPr>
          <p:cNvPr id="45" name="テキスト ボックス 35">
            <a:extLst>
              <a:ext uri="{FF2B5EF4-FFF2-40B4-BE49-F238E27FC236}">
                <a16:creationId xmlns:a16="http://schemas.microsoft.com/office/drawing/2014/main" id="{B7BD4100-B5F2-EFD8-6DC7-A86FA5880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1953" y="7252962"/>
            <a:ext cx="44640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ja-JP" altLang="en-US" sz="1200">
                <a:latin typeface="ＭＳ Ｐゴシック" panose="020B0600070205080204" pitchFamily="34" charset="-128"/>
              </a:rPr>
              <a:t>具体的に数字で表現して売り込む！</a:t>
            </a:r>
          </a:p>
          <a:p>
            <a:pPr eaLnBrk="1" hangingPunct="1"/>
            <a:r>
              <a:rPr lang="ja-JP" altLang="en-US" sz="1200">
                <a:latin typeface="ＭＳ Ｐゴシック" panose="020B0600070205080204" pitchFamily="34" charset="-128"/>
              </a:rPr>
              <a:t>商品・サービスが一目でわかるようにする</a:t>
            </a:r>
          </a:p>
          <a:p>
            <a:pPr eaLnBrk="1" hangingPunct="1"/>
            <a:r>
              <a:rPr lang="ja-JP" altLang="en-US" sz="1200">
                <a:latin typeface="ＭＳ Ｐゴシック" panose="020B0600070205080204" pitchFamily="34" charset="-128"/>
              </a:rPr>
              <a:t>用途・使用状況をイメージさせ提案する</a:t>
            </a:r>
          </a:p>
          <a:p>
            <a:pPr eaLnBrk="1" hangingPunct="1"/>
            <a:r>
              <a:rPr lang="ja-JP" altLang="en-US" sz="1200">
                <a:latin typeface="ＭＳ Ｐゴシック" panose="020B0600070205080204" pitchFamily="34" charset="-128"/>
              </a:rPr>
              <a:t>見どころは具体的に、明確に、しかし全ては見せず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 eaLnBrk="1" hangingPunct="1"/>
            <a:r>
              <a:rPr lang="ja-JP" altLang="en-US" sz="1200">
                <a:latin typeface="ＭＳ Ｐゴシック" panose="020B0600070205080204" pitchFamily="34" charset="-128"/>
              </a:rPr>
              <a:t>気になるように！</a:t>
            </a:r>
            <a:endParaRPr lang="en-US" altLang="ja-JP" sz="1200">
              <a:latin typeface="ＭＳ Ｐゴシック" panose="020B0600070205080204" pitchFamily="34" charset="-128"/>
            </a:endParaRPr>
          </a:p>
        </p:txBody>
      </p:sp>
      <p:sp>
        <p:nvSpPr>
          <p:cNvPr id="46" name="テキスト ボックス 35">
            <a:extLst>
              <a:ext uri="{FF2B5EF4-FFF2-40B4-BE49-F238E27FC236}">
                <a16:creationId xmlns:a16="http://schemas.microsoft.com/office/drawing/2014/main" id="{94F9B086-32A0-C764-D7DB-F290C5F37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1953" y="8916662"/>
            <a:ext cx="4464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ja-JP" altLang="en-US" sz="1200">
                <a:latin typeface="ＭＳ Ｐゴシック" panose="020B0600070205080204" pitchFamily="34" charset="-128"/>
              </a:rPr>
              <a:t>応用テクニックの紹介：商品の作り手を登場させて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 eaLnBrk="1" hangingPunct="1"/>
            <a:r>
              <a:rPr lang="ja-JP" altLang="en-US" sz="1200">
                <a:latin typeface="ＭＳ Ｐゴシック" panose="020B0600070205080204" pitchFamily="34" charset="-128"/>
              </a:rPr>
              <a:t>直接勧めさせる商品・サービスによっては紙質を変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 eaLnBrk="1" hangingPunct="1"/>
            <a:r>
              <a:rPr lang="ja-JP" altLang="en-US" sz="1200">
                <a:latin typeface="ＭＳ Ｐゴシック" panose="020B0600070205080204" pitchFamily="34" charset="-128"/>
              </a:rPr>
              <a:t>えてテクニカルに目立たせよ</a:t>
            </a:r>
            <a:endParaRPr lang="en-US" altLang="ja-JP" sz="1200">
              <a:latin typeface="ＭＳ Ｐゴシック" panose="020B0600070205080204" pitchFamily="34" charset="-128"/>
            </a:endParaRPr>
          </a:p>
        </p:txBody>
      </p:sp>
      <p:sp>
        <p:nvSpPr>
          <p:cNvPr id="47" name="テキスト ボックス 12">
            <a:extLst>
              <a:ext uri="{FF2B5EF4-FFF2-40B4-BE49-F238E27FC236}">
                <a16:creationId xmlns:a16="http://schemas.microsoft.com/office/drawing/2014/main" id="{3F1A7D5D-A028-A408-095A-53049E3410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8928" y="5082849"/>
            <a:ext cx="64928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ja-JP" sz="4800" i="1">
                <a:solidFill>
                  <a:srgbClr val="0C98D5"/>
                </a:solidFill>
                <a:latin typeface="ＭＳ Ｐゴシック" panose="020B0600070205080204" pitchFamily="34" charset="-128"/>
              </a:rPr>
              <a:t>1</a:t>
            </a:r>
            <a:endParaRPr lang="en-US" altLang="ja-JP" sz="2000">
              <a:solidFill>
                <a:srgbClr val="050074"/>
              </a:solidFill>
              <a:latin typeface="ＭＳ Ｐゴシック" panose="020B0600070205080204" pitchFamily="34" charset="-128"/>
            </a:endParaRPr>
          </a:p>
        </p:txBody>
      </p:sp>
      <p:sp>
        <p:nvSpPr>
          <p:cNvPr id="48" name="テキスト ボックス 12">
            <a:extLst>
              <a:ext uri="{FF2B5EF4-FFF2-40B4-BE49-F238E27FC236}">
                <a16:creationId xmlns:a16="http://schemas.microsoft.com/office/drawing/2014/main" id="{D9638AE3-8D33-B2A2-BFE8-432BDA4FB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1953" y="6468737"/>
            <a:ext cx="6477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ja-JP" sz="4400" i="1">
                <a:solidFill>
                  <a:srgbClr val="0C98D5"/>
                </a:solidFill>
                <a:latin typeface="ＭＳ Ｐゴシック" panose="020B0600070205080204" pitchFamily="34" charset="-128"/>
              </a:rPr>
              <a:t>2</a:t>
            </a:r>
            <a:endParaRPr lang="en-US" altLang="ja-JP" sz="2000">
              <a:solidFill>
                <a:srgbClr val="050074"/>
              </a:solidFill>
              <a:latin typeface="ＭＳ Ｐゴシック" panose="020B0600070205080204" pitchFamily="34" charset="-128"/>
            </a:endParaRPr>
          </a:p>
        </p:txBody>
      </p:sp>
      <p:sp>
        <p:nvSpPr>
          <p:cNvPr id="49" name="テキスト ボックス 12">
            <a:extLst>
              <a:ext uri="{FF2B5EF4-FFF2-40B4-BE49-F238E27FC236}">
                <a16:creationId xmlns:a16="http://schemas.microsoft.com/office/drawing/2014/main" id="{D44F30C2-FD3C-144F-65AE-91AAC6B1E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1953" y="8124499"/>
            <a:ext cx="7921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ja-JP" sz="4400" i="1" dirty="0">
                <a:solidFill>
                  <a:srgbClr val="0C98D5"/>
                </a:solidFill>
                <a:latin typeface="+mj-lt"/>
              </a:rPr>
              <a:t>3</a:t>
            </a:r>
            <a:endParaRPr lang="en-US" altLang="ja-JP" sz="2000" dirty="0">
              <a:solidFill>
                <a:srgbClr val="050074"/>
              </a:solidFill>
              <a:latin typeface="+mj-lt"/>
            </a:endParaRPr>
          </a:p>
        </p:txBody>
      </p:sp>
      <p:sp>
        <p:nvSpPr>
          <p:cNvPr id="50" name="正方形/長方形 9">
            <a:extLst>
              <a:ext uri="{FF2B5EF4-FFF2-40B4-BE49-F238E27FC236}">
                <a16:creationId xmlns:a16="http://schemas.microsoft.com/office/drawing/2014/main" id="{8CA16EF9-12D9-DC30-82F2-A0C2D3393F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816" y="7640312"/>
            <a:ext cx="3313112" cy="1692275"/>
          </a:xfrm>
          <a:prstGeom prst="rect">
            <a:avLst/>
          </a:prstGeom>
          <a:solidFill>
            <a:srgbClr val="FFFFFF">
              <a:alpha val="61960"/>
            </a:srgbClr>
          </a:solidFill>
          <a:ln w="28575">
            <a:solidFill>
              <a:srgbClr val="0C98D5"/>
            </a:solidFill>
            <a:round/>
            <a:headEnd/>
            <a:tailEnd/>
          </a:ln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51" name="テキスト ボックス 12">
            <a:extLst>
              <a:ext uri="{FF2B5EF4-FFF2-40B4-BE49-F238E27FC236}">
                <a16:creationId xmlns:a16="http://schemas.microsoft.com/office/drawing/2014/main" id="{FC3A40DE-CA6D-641E-A6CA-BAC546E50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5641" y="7753024"/>
            <a:ext cx="2501900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ja-JP" altLang="en-US" sz="1600">
                <a:latin typeface="ＭＳ Ｐゴシック" panose="020B0600070205080204" pitchFamily="34" charset="-128"/>
              </a:rPr>
              <a:t>講師</a:t>
            </a:r>
            <a:r>
              <a:rPr lang="ja-JP" altLang="en-US" sz="2000">
                <a:latin typeface="ＭＳ Ｐゴシック" panose="020B0600070205080204" pitchFamily="34" charset="-128"/>
              </a:rPr>
              <a:t>　</a:t>
            </a:r>
            <a:r>
              <a:rPr lang="ja-JP" altLang="en-US" sz="2800">
                <a:latin typeface="ＭＳ Ｐゴシック" panose="020B0600070205080204" pitchFamily="34" charset="-128"/>
              </a:rPr>
              <a:t>山田太朗</a:t>
            </a:r>
            <a:endParaRPr lang="en-US" altLang="ja-JP" sz="2800">
              <a:latin typeface="ＭＳ Ｐゴシック" panose="020B0600070205080204" pitchFamily="34" charset="-128"/>
            </a:endParaRPr>
          </a:p>
        </p:txBody>
      </p:sp>
      <p:sp>
        <p:nvSpPr>
          <p:cNvPr id="52" name="テキスト ボックス 35">
            <a:extLst>
              <a:ext uri="{FF2B5EF4-FFF2-40B4-BE49-F238E27FC236}">
                <a16:creationId xmlns:a16="http://schemas.microsoft.com/office/drawing/2014/main" id="{4F296469-E98C-CC2C-A3AB-61C714757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841" y="8286424"/>
            <a:ext cx="3168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ja-JP" altLang="en-US" sz="1200">
                <a:latin typeface="ＭＳ Ｐゴシック" panose="020B0600070205080204" pitchFamily="34" charset="-128"/>
              </a:rPr>
              <a:t>大手広告代理店勤務を経て</a:t>
            </a:r>
            <a:r>
              <a:rPr lang="en-US" altLang="ja-JP" sz="1200">
                <a:latin typeface="ＭＳ Ｐゴシック" panose="020B0600070205080204" pitchFamily="34" charset="-128"/>
              </a:rPr>
              <a:t>1997</a:t>
            </a:r>
            <a:r>
              <a:rPr lang="ja-JP" altLang="en-US" sz="1200">
                <a:latin typeface="ＭＳ Ｐゴシック" panose="020B0600070205080204" pitchFamily="34" charset="-128"/>
              </a:rPr>
              <a:t>年独立。 </a:t>
            </a:r>
            <a:r>
              <a:rPr lang="en-US" altLang="ja-JP" sz="1200">
                <a:latin typeface="ＭＳ Ｐゴシック" panose="020B0600070205080204" pitchFamily="34" charset="-128"/>
              </a:rPr>
              <a:t>NR</a:t>
            </a:r>
            <a:r>
              <a:rPr lang="ja-JP" altLang="en-US" sz="1200">
                <a:latin typeface="ＭＳ Ｐゴシック" panose="020B0600070205080204" pitchFamily="34" charset="-128"/>
              </a:rPr>
              <a:t>プリントサービスや</a:t>
            </a:r>
            <a:r>
              <a:rPr lang="en-US" altLang="ja-JP" sz="1200">
                <a:latin typeface="ＭＳ Ｐゴシック" panose="020B0600070205080204" pitchFamily="34" charset="-128"/>
              </a:rPr>
              <a:t>◯◯</a:t>
            </a:r>
            <a:r>
              <a:rPr lang="ja-JP" altLang="en-US" sz="1200">
                <a:latin typeface="ＭＳ Ｐゴシック" panose="020B0600070205080204" pitchFamily="34" charset="-128"/>
              </a:rPr>
              <a:t>、</a:t>
            </a:r>
            <a:r>
              <a:rPr lang="en-US" altLang="ja-JP" sz="1200">
                <a:latin typeface="ＭＳ Ｐゴシック" panose="020B0600070205080204" pitchFamily="34" charset="-128"/>
              </a:rPr>
              <a:t>◯◯</a:t>
            </a:r>
            <a:r>
              <a:rPr lang="ja-JP" altLang="en-US" sz="1200">
                <a:latin typeface="ＭＳ Ｐゴシック" panose="020B0600070205080204" pitchFamily="34" charset="-128"/>
              </a:rPr>
              <a:t>堂など有名広告代理店のブレーンとして活躍。 コンサルティング業務だけにとどまらず、売上・利益向上 支援などの広報サポートにも積極的に取り組む。</a:t>
            </a:r>
            <a:endParaRPr lang="en-US" altLang="ja-JP" sz="1200">
              <a:latin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4606</TotalTime>
  <Words>250</Words>
  <Application>Microsoft Office PowerPoint</Application>
  <PresentationFormat>ユーザー設定</PresentationFormat>
  <Paragraphs>35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A-OTF Gothic MB101 Pro B</vt:lpstr>
      <vt:lpstr>Kozuka Gothic Pro R</vt:lpstr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佐藤 美奈子</cp:lastModifiedBy>
  <cp:revision>53</cp:revision>
  <dcterms:created xsi:type="dcterms:W3CDTF">2013-04-19T06:36:19Z</dcterms:created>
  <dcterms:modified xsi:type="dcterms:W3CDTF">2024-07-26T07:25:53Z</dcterms:modified>
</cp:coreProperties>
</file>