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0691813" cy="15119350"/>
  <p:notesSz cx="6858000" cy="9144000"/>
  <p:defaultTextStyle>
    <a:defPPr>
      <a:defRPr lang="ja-JP"/>
    </a:defPPr>
    <a:lvl1pPr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1pPr>
    <a:lvl2pPr marL="534988" indent="-65088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2pPr>
    <a:lvl3pPr marL="1071563" indent="-131763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3pPr>
    <a:lvl4pPr marL="1606550" indent="-196850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4pPr>
    <a:lvl5pPr marL="2144713" indent="-263525" algn="l" defTabSz="1071563" rtl="0" eaLnBrk="0" fontAlgn="base" hangingPunct="0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9" autoAdjust="0"/>
  </p:normalViewPr>
  <p:slideViewPr>
    <p:cSldViewPr>
      <p:cViewPr varScale="1">
        <p:scale>
          <a:sx n="37" d="100"/>
          <a:sy n="37" d="100"/>
        </p:scale>
        <p:origin x="1608" y="90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C4710-66BE-43F8-BD54-58CC6176F1E6}" type="datetimeFigureOut">
              <a:rPr kumimoji="1" lang="ja-JP" altLang="en-US" smtClean="0"/>
              <a:t>2024/7/26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D714C-8FFB-4FF5-8BBB-1FBF70CE60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218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9D714C-8FFB-4FF5-8BBB-1FBF70CE60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1105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F735C47A-C7B3-64AD-2F0C-44ECEC19DD4C}"/>
              </a:ext>
            </a:extLst>
          </p:cNvPr>
          <p:cNvGrpSpPr/>
          <p:nvPr userDrawn="1"/>
        </p:nvGrpSpPr>
        <p:grpSpPr>
          <a:xfrm>
            <a:off x="665880" y="225492"/>
            <a:ext cx="9719991" cy="14701777"/>
            <a:chOff x="665880" y="225492"/>
            <a:chExt cx="9719991" cy="14701777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54311429-F3F3-DC50-12C0-F5842BB8C636}"/>
                </a:ext>
              </a:extLst>
            </p:cNvPr>
            <p:cNvGrpSpPr/>
            <p:nvPr userDrawn="1"/>
          </p:nvGrpSpPr>
          <p:grpSpPr>
            <a:xfrm>
              <a:off x="953418" y="2103438"/>
              <a:ext cx="8856984" cy="10907712"/>
              <a:chOff x="953418" y="2103438"/>
              <a:chExt cx="8856984" cy="10907712"/>
            </a:xfrm>
          </p:grpSpPr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3F93EF75-C85A-1931-5E0E-6DCF92BBF672}"/>
                  </a:ext>
                </a:extLst>
              </p:cNvPr>
              <p:cNvSpPr/>
              <p:nvPr userDrawn="1"/>
            </p:nvSpPr>
            <p:spPr bwMode="auto">
              <a:xfrm>
                <a:off x="1565275" y="2211388"/>
                <a:ext cx="7558088" cy="10691812"/>
              </a:xfrm>
              <a:prstGeom prst="rect">
                <a:avLst/>
              </a:prstGeom>
              <a:noFill/>
              <a:ln w="3175">
                <a:solidFill>
                  <a:srgbClr val="FF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>
                <a:lvl1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9CFD66D0-2713-9C10-CE9D-5897EC2765EB}"/>
                  </a:ext>
                </a:extLst>
              </p:cNvPr>
              <p:cNvSpPr/>
              <p:nvPr userDrawn="1"/>
            </p:nvSpPr>
            <p:spPr bwMode="auto">
              <a:xfrm>
                <a:off x="1457325" y="2103438"/>
                <a:ext cx="7773988" cy="10907712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>
                <a:lvl1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D7320A76-859F-297D-B615-2AE968492983}"/>
                  </a:ext>
                </a:extLst>
              </p:cNvPr>
              <p:cNvSpPr/>
              <p:nvPr userDrawn="1"/>
            </p:nvSpPr>
            <p:spPr bwMode="auto">
              <a:xfrm>
                <a:off x="1670540" y="2316653"/>
                <a:ext cx="7344000" cy="10476000"/>
              </a:xfrm>
              <a:prstGeom prst="rect">
                <a:avLst/>
              </a:prstGeom>
              <a:noFill/>
              <a:ln w="3175">
                <a:solidFill>
                  <a:srgbClr val="00B0F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>
                <a:lvl1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cxnSp>
            <p:nvCxnSpPr>
              <p:cNvPr id="48" name="直線コネクタ 47">
                <a:extLst>
                  <a:ext uri="{FF2B5EF4-FFF2-40B4-BE49-F238E27FC236}">
                    <a16:creationId xmlns:a16="http://schemas.microsoft.com/office/drawing/2014/main" id="{6C9D2326-0534-9E7F-B74F-DB722BCC6397}"/>
                  </a:ext>
                </a:extLst>
              </p:cNvPr>
              <p:cNvCxnSpPr/>
              <p:nvPr userDrawn="1"/>
            </p:nvCxnSpPr>
            <p:spPr>
              <a:xfrm>
                <a:off x="953418" y="5471443"/>
                <a:ext cx="8856984" cy="0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線コネクタ 4">
              <a:extLst>
                <a:ext uri="{FF2B5EF4-FFF2-40B4-BE49-F238E27FC236}">
                  <a16:creationId xmlns:a16="http://schemas.microsoft.com/office/drawing/2014/main" id="{0AE79013-DB76-D63C-12B6-9D0654F8027F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666598" y="13366800"/>
              <a:ext cx="0" cy="392031"/>
            </a:xfrm>
            <a:prstGeom prst="line">
              <a:avLst/>
            </a:prstGeom>
            <a:noFill/>
            <a:ln w="635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直線コネクタ 56">
              <a:extLst>
                <a:ext uri="{FF2B5EF4-FFF2-40B4-BE49-F238E27FC236}">
                  <a16:creationId xmlns:a16="http://schemas.microsoft.com/office/drawing/2014/main" id="{7582343A-C64C-56DE-E401-6CA3FD419731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562181" y="13384578"/>
              <a:ext cx="0" cy="923731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直線コネクタ 58">
              <a:extLst>
                <a:ext uri="{FF2B5EF4-FFF2-40B4-BE49-F238E27FC236}">
                  <a16:creationId xmlns:a16="http://schemas.microsoft.com/office/drawing/2014/main" id="{A94BF268-68EF-F14A-BA23-24DEBDA7DE9D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123888" y="13388400"/>
              <a:ext cx="0" cy="923731"/>
            </a:xfrm>
            <a:prstGeom prst="line">
              <a:avLst/>
            </a:prstGeom>
            <a:noFill/>
            <a:ln w="63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直線矢印コネクタ 29">
              <a:extLst>
                <a:ext uri="{FF2B5EF4-FFF2-40B4-BE49-F238E27FC236}">
                  <a16:creationId xmlns:a16="http://schemas.microsoft.com/office/drawing/2014/main" id="{E5EB0FBC-0A4A-E369-51DA-A616E875BBDA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673498" y="13662331"/>
              <a:ext cx="7344816" cy="0"/>
            </a:xfrm>
            <a:prstGeom prst="straightConnector1">
              <a:avLst/>
            </a:prstGeom>
            <a:noFill/>
            <a:ln w="6350" algn="ctr">
              <a:solidFill>
                <a:srgbClr val="00B0F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直線矢印コネクタ 65">
              <a:extLst>
                <a:ext uri="{FF2B5EF4-FFF2-40B4-BE49-F238E27FC236}">
                  <a16:creationId xmlns:a16="http://schemas.microsoft.com/office/drawing/2014/main" id="{8F2BB6C9-2FB7-21F4-1F4A-1663A3A518A5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557338" y="14154353"/>
              <a:ext cx="7558088" cy="0"/>
            </a:xfrm>
            <a:prstGeom prst="straightConnector1">
              <a:avLst/>
            </a:prstGeom>
            <a:noFill/>
            <a:ln w="6350" algn="ctr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テキスト ボックス 13">
              <a:extLst>
                <a:ext uri="{FF2B5EF4-FFF2-40B4-BE49-F238E27FC236}">
                  <a16:creationId xmlns:a16="http://schemas.microsoft.com/office/drawing/2014/main" id="{CB5601D1-B55F-97A8-A629-699BE02C172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60403" y="13535358"/>
              <a:ext cx="4932914" cy="2618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rgbClr val="00B0F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切れてはいけない文字や図は水色の枠内に入れてください</a:t>
              </a:r>
            </a:p>
          </p:txBody>
        </p:sp>
        <p:sp>
          <p:nvSpPr>
            <p:cNvPr id="33" name="テキスト ボックス 70">
              <a:extLst>
                <a:ext uri="{FF2B5EF4-FFF2-40B4-BE49-F238E27FC236}">
                  <a16:creationId xmlns:a16="http://schemas.microsoft.com/office/drawing/2014/main" id="{51EF5DB9-16BB-46CE-8E54-FEF07B4A06A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682641" y="14046426"/>
              <a:ext cx="5326531" cy="261883"/>
            </a:xfrm>
            <a:prstGeom prst="rect">
              <a:avLst/>
            </a:prstGeom>
            <a:solidFill>
              <a:srgbClr val="FCE7EC"/>
            </a:solidFill>
            <a:ln w="9525">
              <a:solidFill>
                <a:srgbClr val="D8117D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赤枠の範囲が仕上がりサイズです。</a:t>
              </a:r>
            </a:p>
          </p:txBody>
        </p:sp>
        <p:cxnSp>
          <p:nvCxnSpPr>
            <p:cNvPr id="34" name="直線コネクタ 55">
              <a:extLst>
                <a:ext uri="{FF2B5EF4-FFF2-40B4-BE49-F238E27FC236}">
                  <a16:creationId xmlns:a16="http://schemas.microsoft.com/office/drawing/2014/main" id="{88352AD6-9813-0ADC-9DEF-EB8214DA3874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018664" y="13367724"/>
              <a:ext cx="0" cy="392031"/>
            </a:xfrm>
            <a:prstGeom prst="line">
              <a:avLst/>
            </a:prstGeom>
            <a:noFill/>
            <a:ln w="6350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直線コネクタ 60">
              <a:extLst>
                <a:ext uri="{FF2B5EF4-FFF2-40B4-BE49-F238E27FC236}">
                  <a16:creationId xmlns:a16="http://schemas.microsoft.com/office/drawing/2014/main" id="{77B00821-00C5-897D-CAC5-A8A63D06D877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445732" y="13382631"/>
              <a:ext cx="0" cy="1544638"/>
            </a:xfrm>
            <a:prstGeom prst="line">
              <a:avLst/>
            </a:prstGeom>
            <a:noFill/>
            <a:ln w="635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直線コネクタ 61">
              <a:extLst>
                <a:ext uri="{FF2B5EF4-FFF2-40B4-BE49-F238E27FC236}">
                  <a16:creationId xmlns:a16="http://schemas.microsoft.com/office/drawing/2014/main" id="{38BBFC9A-7973-204D-FD4F-53E2A3E0B221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239251" y="13367945"/>
              <a:ext cx="0" cy="1544638"/>
            </a:xfrm>
            <a:prstGeom prst="line">
              <a:avLst/>
            </a:prstGeom>
            <a:noFill/>
            <a:ln w="6350" algn="ctr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直線矢印コネクタ 67">
              <a:extLst>
                <a:ext uri="{FF2B5EF4-FFF2-40B4-BE49-F238E27FC236}">
                  <a16:creationId xmlns:a16="http://schemas.microsoft.com/office/drawing/2014/main" id="{059F9F78-0B4C-00BA-D8DF-F86A2A555D57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449388" y="14592383"/>
              <a:ext cx="7785100" cy="0"/>
            </a:xfrm>
            <a:prstGeom prst="straightConnector1">
              <a:avLst/>
            </a:prstGeom>
            <a:noFill/>
            <a:ln w="6350" algn="ctr">
              <a:solidFill>
                <a:srgbClr val="00B05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テキスト ボックス 71">
              <a:extLst>
                <a:ext uri="{FF2B5EF4-FFF2-40B4-BE49-F238E27FC236}">
                  <a16:creationId xmlns:a16="http://schemas.microsoft.com/office/drawing/2014/main" id="{83949E49-436F-27FE-2D0C-BCBFB851D1B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328988" y="14449508"/>
              <a:ext cx="5432425" cy="26193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B05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/>
              <a:r>
                <a:rPr lang="ja-JP" altLang="en-US" sz="1100" b="1" dirty="0">
                  <a:latin typeface="Kozuka Gothic Pro R" pitchFamily="34" charset="-128"/>
                  <a:ea typeface="Kozuka Gothic Pro R" pitchFamily="34" charset="-128"/>
                </a:rPr>
                <a:t>緑枠の範囲はフチなし印刷をする場合背景を伸ばす範囲です。</a:t>
              </a:r>
            </a:p>
          </p:txBody>
        </p:sp>
        <p:cxnSp>
          <p:nvCxnSpPr>
            <p:cNvPr id="39" name="直線矢印コネクタ 4">
              <a:extLst>
                <a:ext uri="{FF2B5EF4-FFF2-40B4-BE49-F238E27FC236}">
                  <a16:creationId xmlns:a16="http://schemas.microsoft.com/office/drawing/2014/main" id="{88DA0F2F-0BCC-F814-E037-762D082B7A25}"/>
                </a:ext>
              </a:extLst>
            </p:cNvPr>
            <p:cNvCxnSpPr>
              <a:cxnSpLocks noChangeShapeType="1"/>
            </p:cNvCxnSpPr>
            <p:nvPr userDrawn="1"/>
          </p:nvCxnSpPr>
          <p:spPr bwMode="auto">
            <a:xfrm>
              <a:off x="9953451" y="2231557"/>
              <a:ext cx="0" cy="3240000"/>
            </a:xfrm>
            <a:prstGeom prst="straightConnector1">
              <a:avLst/>
            </a:prstGeom>
            <a:noFill/>
            <a:ln w="6350" algn="ctr">
              <a:solidFill>
                <a:srgbClr val="FFC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直線コネクタ 6">
              <a:extLst>
                <a:ext uri="{FF2B5EF4-FFF2-40B4-BE49-F238E27FC236}">
                  <a16:creationId xmlns:a16="http://schemas.microsoft.com/office/drawing/2014/main" id="{07BD5453-FC2E-6F2B-EF4C-60529020460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666174" y="5472521"/>
              <a:ext cx="647564" cy="0"/>
            </a:xfrm>
            <a:prstGeom prst="line">
              <a:avLst/>
            </a:prstGeom>
            <a:noFill/>
            <a:ln w="6350" algn="ctr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直線コネクタ 54">
              <a:extLst>
                <a:ext uri="{FF2B5EF4-FFF2-40B4-BE49-F238E27FC236}">
                  <a16:creationId xmlns:a16="http://schemas.microsoft.com/office/drawing/2014/main" id="{4A744D01-F6CD-CD3C-5DD4-26E1E313035C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9666174" y="2241082"/>
              <a:ext cx="647564" cy="0"/>
            </a:xfrm>
            <a:prstGeom prst="line">
              <a:avLst/>
            </a:prstGeom>
            <a:noFill/>
            <a:ln w="6350" algn="ctr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2" name="テキスト ボックス 9">
              <a:extLst>
                <a:ext uri="{FF2B5EF4-FFF2-40B4-BE49-F238E27FC236}">
                  <a16:creationId xmlns:a16="http://schemas.microsoft.com/office/drawing/2014/main" id="{5FC650D8-A1B6-BE3E-4214-F4330F36E5A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9524097" y="2859315"/>
              <a:ext cx="861774" cy="210851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>
              <a:lvl1pPr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r>
                <a:rPr lang="ja-JP" altLang="en-US" sz="1100" b="1" dirty="0"/>
                <a:t>上部の赤線から</a:t>
              </a:r>
              <a:r>
                <a:rPr lang="en-US" altLang="ja-JP" sz="1100" b="1" dirty="0"/>
                <a:t>75~90</a:t>
              </a:r>
              <a:r>
                <a:rPr lang="ja-JP" altLang="en-US" sz="1100" b="1" dirty="0"/>
                <a:t>ミリが</a:t>
              </a:r>
              <a:endParaRPr lang="en-US" altLang="ja-JP" sz="1100" b="1" dirty="0"/>
            </a:p>
            <a:p>
              <a:r>
                <a:rPr lang="ja-JP" altLang="en-US" sz="1100" b="1" dirty="0"/>
                <a:t>宛名スペースです</a:t>
              </a:r>
              <a:endParaRPr lang="en-US" altLang="ja-JP" sz="1100" b="1" dirty="0"/>
            </a:p>
            <a:p>
              <a:r>
                <a:rPr lang="ja-JP" altLang="en-US" sz="1100" b="1" dirty="0"/>
                <a:t>オレンジ線より上にはデザイン</a:t>
              </a:r>
              <a:endParaRPr lang="en-US" altLang="ja-JP" sz="1100" b="1" dirty="0"/>
            </a:p>
            <a:p>
              <a:r>
                <a:rPr lang="ja-JP" altLang="en-US" sz="1100" b="1" dirty="0"/>
                <a:t>しないでください</a:t>
              </a:r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13BBACDD-20E8-4D29-D3B8-117F5A8B1E83}"/>
                </a:ext>
              </a:extLst>
            </p:cNvPr>
            <p:cNvSpPr txBox="1"/>
            <p:nvPr userDrawn="1"/>
          </p:nvSpPr>
          <p:spPr>
            <a:xfrm>
              <a:off x="665880" y="225492"/>
              <a:ext cx="950456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b="1" dirty="0">
                  <a:solidFill>
                    <a:srgbClr val="FF0000"/>
                  </a:solidFill>
                </a:rPr>
                <a:t>※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作成した原稿は「名前を付けて保存」からファイル形式を「</a:t>
              </a:r>
              <a:r>
                <a:rPr kumimoji="1" lang="en-US" altLang="ja-JP" sz="1800" b="1" dirty="0">
                  <a:solidFill>
                    <a:srgbClr val="FF0000"/>
                  </a:solidFill>
                </a:rPr>
                <a:t>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」にして保存してください。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kumimoji="1" lang="ja-JP" altLang="en-US" sz="1800" b="1" dirty="0">
                  <a:solidFill>
                    <a:srgbClr val="FF0000"/>
                  </a:solidFill>
                </a:rPr>
                <a:t>　サイズが変更される可能性があるため印刷から</a:t>
              </a:r>
              <a:r>
                <a:rPr kumimoji="1" lang="en-US" altLang="ja-JP" sz="1800" b="1" dirty="0">
                  <a:solidFill>
                    <a:srgbClr val="FF0000"/>
                  </a:solidFill>
                </a:rPr>
                <a:t>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に変換はしないでください。</a:t>
              </a:r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1FAA6011-A1FE-BC3A-518C-207593784EBB}"/>
                </a:ext>
              </a:extLst>
            </p:cNvPr>
            <p:cNvSpPr txBox="1"/>
            <p:nvPr userDrawn="1"/>
          </p:nvSpPr>
          <p:spPr>
            <a:xfrm>
              <a:off x="689942" y="871823"/>
              <a:ext cx="9504562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1800" b="1" dirty="0">
                  <a:solidFill>
                    <a:srgbClr val="FF0000"/>
                  </a:solidFill>
                </a:rPr>
                <a:t>※PDF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に変換する前に「表示」＞「スライドマスター」画面で緑、赤、水色それぞれのガイド枠と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lang="ja-JP" altLang="en-US" sz="1800" b="1" dirty="0">
                  <a:solidFill>
                    <a:srgbClr val="FF0000"/>
                  </a:solidFill>
                </a:rPr>
                <a:t>　オレンジ線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を削除してください。削除されていない場合は、ガイドが原稿に印刷されることが</a:t>
              </a:r>
              <a:endParaRPr kumimoji="1" lang="en-US" altLang="ja-JP" sz="1800" b="1" dirty="0">
                <a:solidFill>
                  <a:srgbClr val="FF0000"/>
                </a:solidFill>
              </a:endParaRPr>
            </a:p>
            <a:p>
              <a:r>
                <a:rPr lang="ja-JP" altLang="en-US" sz="1800" b="1" dirty="0">
                  <a:solidFill>
                    <a:srgbClr val="FF0000"/>
                  </a:solidFill>
                </a:rPr>
                <a:t>　</a:t>
              </a:r>
              <a:r>
                <a:rPr kumimoji="1" lang="ja-JP" altLang="en-US" sz="1800" b="1" dirty="0">
                  <a:solidFill>
                    <a:srgbClr val="FF0000"/>
                  </a:solidFill>
                </a:rPr>
                <a:t>あります。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1358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762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4">
            <a:extLst>
              <a:ext uri="{FF2B5EF4-FFF2-40B4-BE49-F238E27FC236}">
                <a16:creationId xmlns:a16="http://schemas.microsoft.com/office/drawing/2014/main" id="{194DEE89-75AD-C9F0-4CE0-8B58034E1A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04838"/>
            <a:ext cx="184150" cy="338137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defTabSz="812800"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63525" defTabSz="812800" eaLnBrk="0" fontAlgn="base" hangingPunct="0">
              <a:spcBef>
                <a:spcPct val="0"/>
              </a:spcBef>
              <a:spcAft>
                <a:spcPct val="0"/>
              </a:spcAft>
              <a:tabLst>
                <a:tab pos="2400300" algn="ctr"/>
                <a:tab pos="4800600" algn="r"/>
              </a:tabLs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defRPr/>
            </a:pPr>
            <a:endParaRPr lang="ja-JP" altLang="en-US" sz="1600">
              <a:latin typeface="Arial" panose="020B0604020202020204" pitchFamily="34" charset="0"/>
            </a:endParaRPr>
          </a:p>
        </p:txBody>
      </p:sp>
      <p:grpSp>
        <p:nvGrpSpPr>
          <p:cNvPr id="1028" name="グループ化 82">
            <a:extLst>
              <a:ext uri="{FF2B5EF4-FFF2-40B4-BE49-F238E27FC236}">
                <a16:creationId xmlns:a16="http://schemas.microsoft.com/office/drawing/2014/main" id="{48AC2274-EC49-4167-AADE-5AD7034C13C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116013" y="1774825"/>
            <a:ext cx="8456612" cy="11569700"/>
            <a:chOff x="567531" y="613829"/>
            <a:chExt cx="8456612" cy="11569832"/>
          </a:xfrm>
        </p:grpSpPr>
        <p:grpSp>
          <p:nvGrpSpPr>
            <p:cNvPr id="1038" name="グループ化 12">
              <a:extLst>
                <a:ext uri="{FF2B5EF4-FFF2-40B4-BE49-F238E27FC236}">
                  <a16:creationId xmlns:a16="http://schemas.microsoft.com/office/drawing/2014/main" id="{DD9329E4-DCCA-2DF5-CCF5-655EBAFCB77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5400000">
              <a:off x="290512" y="6246345"/>
              <a:ext cx="858838" cy="304800"/>
              <a:chOff x="1372" y="1471"/>
              <a:chExt cx="917042" cy="305083"/>
            </a:xfrm>
          </p:grpSpPr>
          <p:cxnSp>
            <p:nvCxnSpPr>
              <p:cNvPr id="100" name="直線コネクタ 99">
                <a:extLst>
                  <a:ext uri="{FF2B5EF4-FFF2-40B4-BE49-F238E27FC236}">
                    <a16:creationId xmlns:a16="http://schemas.microsoft.com/office/drawing/2014/main" id="{2A794F2A-77B1-D754-9C75-E37C3C8EEB0C}"/>
                  </a:ext>
                </a:extLst>
              </p:cNvPr>
              <p:cNvCxnSpPr/>
              <p:nvPr/>
            </p:nvCxnSpPr>
            <p:spPr>
              <a:xfrm>
                <a:off x="520" y="84098"/>
                <a:ext cx="91196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直線コネクタ 100">
                <a:extLst>
                  <a:ext uri="{FF2B5EF4-FFF2-40B4-BE49-F238E27FC236}">
                    <a16:creationId xmlns:a16="http://schemas.microsoft.com/office/drawing/2014/main" id="{AAF0B4FE-03C8-A2FA-4CA0-A8B2464CCD8C}"/>
                  </a:ext>
                </a:extLst>
              </p:cNvPr>
              <p:cNvCxnSpPr/>
              <p:nvPr/>
            </p:nvCxnSpPr>
            <p:spPr>
              <a:xfrm>
                <a:off x="453113" y="6238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39" name="グループ化 12">
              <a:extLst>
                <a:ext uri="{FF2B5EF4-FFF2-40B4-BE49-F238E27FC236}">
                  <a16:creationId xmlns:a16="http://schemas.microsoft.com/office/drawing/2014/main" id="{C8E36620-D4CB-A78A-B1E0-F795443CF75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5400000">
              <a:off x="8446288" y="6241583"/>
              <a:ext cx="850910" cy="304800"/>
              <a:chOff x="10689" y="-3296"/>
              <a:chExt cx="908577" cy="305083"/>
            </a:xfrm>
          </p:grpSpPr>
          <p:cxnSp>
            <p:nvCxnSpPr>
              <p:cNvPr id="98" name="直線コネクタ 97">
                <a:extLst>
                  <a:ext uri="{FF2B5EF4-FFF2-40B4-BE49-F238E27FC236}">
                    <a16:creationId xmlns:a16="http://schemas.microsoft.com/office/drawing/2014/main" id="{4C794908-53B8-215D-E01A-0BCBAEC635D4}"/>
                  </a:ext>
                </a:extLst>
              </p:cNvPr>
              <p:cNvCxnSpPr/>
              <p:nvPr/>
            </p:nvCxnSpPr>
            <p:spPr>
              <a:xfrm>
                <a:off x="10689" y="74564"/>
                <a:ext cx="90857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9" name="直線コネクタ 98">
                <a:extLst>
                  <a:ext uri="{FF2B5EF4-FFF2-40B4-BE49-F238E27FC236}">
                    <a16:creationId xmlns:a16="http://schemas.microsoft.com/office/drawing/2014/main" id="{F937603C-1AB3-0962-ACD0-8B77EF8F3C89}"/>
                  </a:ext>
                </a:extLst>
              </p:cNvPr>
              <p:cNvCxnSpPr/>
              <p:nvPr/>
            </p:nvCxnSpPr>
            <p:spPr>
              <a:xfrm>
                <a:off x="465952" y="-3296"/>
                <a:ext cx="0" cy="305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40" name="グループ化 85">
              <a:extLst>
                <a:ext uri="{FF2B5EF4-FFF2-40B4-BE49-F238E27FC236}">
                  <a16:creationId xmlns:a16="http://schemas.microsoft.com/office/drawing/2014/main" id="{EBFC024E-2C06-92AC-0A80-00DD8967A87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577379" y="613829"/>
              <a:ext cx="440408" cy="437915"/>
              <a:chOff x="577379" y="613829"/>
              <a:chExt cx="440408" cy="437915"/>
            </a:xfrm>
          </p:grpSpPr>
          <p:sp>
            <p:nvSpPr>
              <p:cNvPr id="96" name="フリーフォーム 95">
                <a:extLst>
                  <a:ext uri="{FF2B5EF4-FFF2-40B4-BE49-F238E27FC236}">
                    <a16:creationId xmlns:a16="http://schemas.microsoft.com/office/drawing/2014/main" id="{A5D016BC-6343-D3A3-74AA-117176900618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7" name="フリーフォーム 96">
                <a:extLst>
                  <a:ext uri="{FF2B5EF4-FFF2-40B4-BE49-F238E27FC236}">
                    <a16:creationId xmlns:a16="http://schemas.microsoft.com/office/drawing/2014/main" id="{0C1D9B53-4F93-8E23-731B-4DB2230E8607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1" name="グループ化 86">
              <a:extLst>
                <a:ext uri="{FF2B5EF4-FFF2-40B4-BE49-F238E27FC236}">
                  <a16:creationId xmlns:a16="http://schemas.microsoft.com/office/drawing/2014/main" id="{C093C673-38E2-8A33-53B7-C7C4591E115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>
              <a:off x="8572958" y="613829"/>
              <a:ext cx="440408" cy="437915"/>
              <a:chOff x="577379" y="613829"/>
              <a:chExt cx="440408" cy="437915"/>
            </a:xfrm>
          </p:grpSpPr>
          <p:sp>
            <p:nvSpPr>
              <p:cNvPr id="94" name="フリーフォーム 93">
                <a:extLst>
                  <a:ext uri="{FF2B5EF4-FFF2-40B4-BE49-F238E27FC236}">
                    <a16:creationId xmlns:a16="http://schemas.microsoft.com/office/drawing/2014/main" id="{963CADCA-3AB9-C937-D9FD-A9804FAA9DB2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5" name="フリーフォーム 94">
                <a:extLst>
                  <a:ext uri="{FF2B5EF4-FFF2-40B4-BE49-F238E27FC236}">
                    <a16:creationId xmlns:a16="http://schemas.microsoft.com/office/drawing/2014/main" id="{CC95EAD9-67F2-58F5-2D59-AF0BD70AE448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2" name="グループ化 87">
              <a:extLst>
                <a:ext uri="{FF2B5EF4-FFF2-40B4-BE49-F238E27FC236}">
                  <a16:creationId xmlns:a16="http://schemas.microsoft.com/office/drawing/2014/main" id="{D2DDD7BB-61AF-E83B-AB3F-85699B2F0E7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V="1">
              <a:off x="577379" y="11745746"/>
              <a:ext cx="440408" cy="437915"/>
              <a:chOff x="577379" y="613829"/>
              <a:chExt cx="440408" cy="437915"/>
            </a:xfrm>
          </p:grpSpPr>
          <p:sp>
            <p:nvSpPr>
              <p:cNvPr id="92" name="フリーフォーム 91">
                <a:extLst>
                  <a:ext uri="{FF2B5EF4-FFF2-40B4-BE49-F238E27FC236}">
                    <a16:creationId xmlns:a16="http://schemas.microsoft.com/office/drawing/2014/main" id="{C63781AA-F595-0248-FE1E-4AE7CD8F151B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441325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3" name="フリーフォーム 92">
                <a:extLst>
                  <a:ext uri="{FF2B5EF4-FFF2-40B4-BE49-F238E27FC236}">
                    <a16:creationId xmlns:a16="http://schemas.microsoft.com/office/drawing/2014/main" id="{080E2FD5-17EE-0FCC-064B-34EB9B278D51}"/>
                  </a:ext>
                </a:extLst>
              </p:cNvPr>
              <p:cNvSpPr/>
              <p:nvPr/>
            </p:nvSpPr>
            <p:spPr bwMode="auto">
              <a:xfrm>
                <a:off x="577056" y="613829"/>
                <a:ext cx="325437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  <p:grpSp>
          <p:nvGrpSpPr>
            <p:cNvPr id="1043" name="グループ化 88">
              <a:extLst>
                <a:ext uri="{FF2B5EF4-FFF2-40B4-BE49-F238E27FC236}">
                  <a16:creationId xmlns:a16="http://schemas.microsoft.com/office/drawing/2014/main" id="{13C440D4-CABF-3F4F-9EE8-B57194FEAEF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flipH="1" flipV="1">
              <a:off x="8572958" y="11745746"/>
              <a:ext cx="440408" cy="437915"/>
              <a:chOff x="577379" y="613829"/>
              <a:chExt cx="440408" cy="437915"/>
            </a:xfrm>
          </p:grpSpPr>
          <p:sp>
            <p:nvSpPr>
              <p:cNvPr id="90" name="フリーフォーム 89">
                <a:extLst>
                  <a:ext uri="{FF2B5EF4-FFF2-40B4-BE49-F238E27FC236}">
                    <a16:creationId xmlns:a16="http://schemas.microsoft.com/office/drawing/2014/main" id="{E9AAF330-36AF-943C-11F4-A9F763A91C84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439738" cy="323854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  <p:sp>
            <p:nvSpPr>
              <p:cNvPr id="91" name="フリーフォーム 90">
                <a:extLst>
                  <a:ext uri="{FF2B5EF4-FFF2-40B4-BE49-F238E27FC236}">
                    <a16:creationId xmlns:a16="http://schemas.microsoft.com/office/drawing/2014/main" id="{DA5B34B5-BD97-0F1C-9426-87E1BDDE7EBC}"/>
                  </a:ext>
                </a:extLst>
              </p:cNvPr>
              <p:cNvSpPr/>
              <p:nvPr/>
            </p:nvSpPr>
            <p:spPr bwMode="auto">
              <a:xfrm>
                <a:off x="577714" y="613829"/>
                <a:ext cx="323850" cy="43815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4305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sz="2160"/>
              </a:p>
            </p:txBody>
          </p:sp>
        </p:grpSp>
      </p:grp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B7AB3B68-F06F-2E2A-309A-F5CDE230598D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5113" y="1715179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C1D19C0-962D-5750-0E82-87FFC24288E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850" y="1943051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68270187-8874-E712-0F51-7090FD0B6445}"/>
              </a:ext>
            </a:extLst>
          </p:cNvPr>
          <p:cNvCxnSpPr>
            <a:cxnSpLocks/>
          </p:cNvCxnSpPr>
          <p:nvPr userDrawn="1"/>
        </p:nvCxnSpPr>
        <p:spPr bwMode="auto">
          <a:xfrm flipV="1">
            <a:off x="5344320" y="13020251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56369646-9D8A-81B2-1B54-8969A82F1782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4841057" y="13248123"/>
            <a:ext cx="10081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271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9271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0641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81282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219230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625641" algn="ctr" defTabSz="927124" rtl="0" fontAlgn="base">
        <a:spcBef>
          <a:spcPct val="0"/>
        </a:spcBef>
        <a:spcAft>
          <a:spcPct val="0"/>
        </a:spcAft>
        <a:defRPr kumimoji="1" sz="444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6075" indent="-34607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50888" indent="-288925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2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83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388" indent="-230188" algn="l" defTabSz="9271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9756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6pPr>
      <a:lvl7pPr marL="3013349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7pPr>
      <a:lvl8pPr marL="3476940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8pPr>
      <a:lvl9pPr marL="3940532" indent="-231796" algn="l" defTabSz="927184" rtl="0" eaLnBrk="1" latinLnBrk="0" hangingPunct="1">
        <a:spcBef>
          <a:spcPct val="20000"/>
        </a:spcBef>
        <a:buFont typeface="Arial" pitchFamily="34" charset="0"/>
        <a:buChar char="•"/>
        <a:defRPr kumimoji="1" sz="20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6359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27184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9077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54368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317960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81552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45145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708736" algn="l" defTabSz="927184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762" userDrawn="1">
          <p15:clr>
            <a:srgbClr val="F26B43"/>
          </p15:clr>
        </p15:guide>
        <p15:guide id="2" pos="33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D0F3D24-CAC3-4AB9-7664-ACC0F4A10AC9}"/>
              </a:ext>
            </a:extLst>
          </p:cNvPr>
          <p:cNvSpPr txBox="1"/>
          <p:nvPr/>
        </p:nvSpPr>
        <p:spPr>
          <a:xfrm>
            <a:off x="9450362" y="0"/>
            <a:ext cx="1241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/>
              <a:t>A4</a:t>
            </a:r>
            <a:r>
              <a:rPr kumimoji="1" lang="ja-JP" altLang="en-US" sz="1800" dirty="0"/>
              <a:t>宛名面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E9C51BD-AA37-2FD5-6676-30A0513A1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75" y="6791325"/>
            <a:ext cx="38100" cy="3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5">
            <a:extLst>
              <a:ext uri="{FF2B5EF4-FFF2-40B4-BE49-F238E27FC236}">
                <a16:creationId xmlns:a16="http://schemas.microsoft.com/office/drawing/2014/main" id="{40ADC86F-350A-4D4E-83B6-06E33AF03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713" y="11358563"/>
            <a:ext cx="18716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申し込み・お問合わせ先</a:t>
            </a:r>
          </a:p>
        </p:txBody>
      </p:sp>
      <p:pic>
        <p:nvPicPr>
          <p:cNvPr id="22" name="図 1">
            <a:extLst>
              <a:ext uri="{FF2B5EF4-FFF2-40B4-BE49-F238E27FC236}">
                <a16:creationId xmlns:a16="http://schemas.microsoft.com/office/drawing/2014/main" id="{F0D3AAB1-BE9B-AA9D-88DA-C7CDF58FB1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6894513"/>
            <a:ext cx="657860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図 4" descr="スクリーンショット 2018-07-25 16.04.44.png">
            <a:extLst>
              <a:ext uri="{FF2B5EF4-FFF2-40B4-BE49-F238E27FC236}">
                <a16:creationId xmlns:a16="http://schemas.microsoft.com/office/drawing/2014/main" id="{2EF55D4C-3236-CB36-FF9C-D5D43C7AAF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9493250"/>
            <a:ext cx="2976562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直線コネクタ 6">
            <a:extLst>
              <a:ext uri="{FF2B5EF4-FFF2-40B4-BE49-F238E27FC236}">
                <a16:creationId xmlns:a16="http://schemas.microsoft.com/office/drawing/2014/main" id="{49756B59-1B54-F348-2879-231329B77F2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962150" y="11645900"/>
            <a:ext cx="67691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7" name="図 7">
            <a:extLst>
              <a:ext uri="{FF2B5EF4-FFF2-40B4-BE49-F238E27FC236}">
                <a16:creationId xmlns:a16="http://schemas.microsoft.com/office/drawing/2014/main" id="{001B3115-F68D-46FD-906D-2C15A1D014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11730038"/>
            <a:ext cx="317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図 8">
            <a:extLst>
              <a:ext uri="{FF2B5EF4-FFF2-40B4-BE49-F238E27FC236}">
                <a16:creationId xmlns:a16="http://schemas.microsoft.com/office/drawing/2014/main" id="{E0DA980A-0383-B077-7E9C-3FFAB7469D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538" y="11790363"/>
            <a:ext cx="4572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テキスト ボックス 5">
            <a:extLst>
              <a:ext uri="{FF2B5EF4-FFF2-40B4-BE49-F238E27FC236}">
                <a16:creationId xmlns:a16="http://schemas.microsoft.com/office/drawing/2014/main" id="{FA2F07E7-478E-3F69-9797-183768434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1075" y="11699875"/>
            <a:ext cx="23034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000" b="1">
                <a:solidFill>
                  <a:srgbClr val="D20000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0120-00-0000</a:t>
            </a:r>
          </a:p>
          <a:p>
            <a:pPr algn="ctr" eaLnBrk="1" hangingPunct="1"/>
            <a:r>
              <a:rPr lang="ja-JP" altLang="en-US" sz="1100">
                <a:latin typeface="メイリオ" panose="020B0604030504040204" pitchFamily="34" charset="-128"/>
                <a:ea typeface="メイリオ" panose="020B0604030504040204" pitchFamily="34" charset="-128"/>
              </a:rPr>
              <a:t>受付時間</a:t>
            </a:r>
            <a:r>
              <a:rPr lang="en-US" altLang="ja-JP" sz="1100">
                <a:latin typeface="メイリオ" panose="020B0604030504040204" pitchFamily="34" charset="-128"/>
                <a:ea typeface="メイリオ" panose="020B0604030504040204" pitchFamily="34" charset="-128"/>
              </a:rPr>
              <a:t>/</a:t>
            </a:r>
            <a:r>
              <a:rPr lang="ja-JP" altLang="en-US" sz="1100">
                <a:latin typeface="メイリオ" panose="020B0604030504040204" pitchFamily="34" charset="-128"/>
                <a:ea typeface="メイリオ" panose="020B0604030504040204" pitchFamily="34" charset="-128"/>
              </a:rPr>
              <a:t>平日</a:t>
            </a:r>
            <a:r>
              <a:rPr lang="en-US" altLang="ja-JP" sz="1100">
                <a:latin typeface="メイリオ" panose="020B0604030504040204" pitchFamily="34" charset="-128"/>
                <a:ea typeface="メイリオ" panose="020B0604030504040204" pitchFamily="34" charset="-128"/>
              </a:rPr>
              <a:t>9:00〜23:00</a:t>
            </a:r>
          </a:p>
          <a:p>
            <a:pPr algn="ctr" eaLnBrk="1" hangingPunct="1"/>
            <a:r>
              <a:rPr lang="ja-JP" altLang="en-US" sz="1100">
                <a:latin typeface="メイリオ" panose="020B0604030504040204" pitchFamily="34" charset="-128"/>
                <a:ea typeface="メイリオ" panose="020B0604030504040204" pitchFamily="34" charset="-128"/>
              </a:rPr>
              <a:t>株式会社</a:t>
            </a:r>
            <a:r>
              <a:rPr lang="en-US" altLang="ja-JP" sz="1100">
                <a:latin typeface="メイリオ" panose="020B0604030504040204" pitchFamily="34" charset="-128"/>
                <a:ea typeface="メイリオ" panose="020B0604030504040204" pitchFamily="34" charset="-128"/>
              </a:rPr>
              <a:t>BESTWEB</a:t>
            </a:r>
            <a:r>
              <a:rPr lang="ja-JP" altLang="en-US" sz="1100">
                <a:latin typeface="メイリオ" panose="020B0604030504040204" pitchFamily="34" charset="-128"/>
                <a:ea typeface="メイリオ" panose="020B0604030504040204" pitchFamily="34" charset="-128"/>
              </a:rPr>
              <a:t>　企画室</a:t>
            </a:r>
          </a:p>
        </p:txBody>
      </p:sp>
      <p:sp>
        <p:nvSpPr>
          <p:cNvPr id="30" name="テキスト ボックス 5">
            <a:extLst>
              <a:ext uri="{FF2B5EF4-FFF2-40B4-BE49-F238E27FC236}">
                <a16:creationId xmlns:a16="http://schemas.microsoft.com/office/drawing/2014/main" id="{FF3C1223-B91D-2F1C-31B2-291F9342B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0800" y="11749088"/>
            <a:ext cx="29527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1600" b="1">
                <a:solidFill>
                  <a:srgbClr val="D20000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http://www.sample.co.jp</a:t>
            </a:r>
            <a:endParaRPr lang="ja-JP" altLang="en-US" sz="1000">
              <a:solidFill>
                <a:srgbClr val="D20000"/>
              </a:solidFill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pic>
        <p:nvPicPr>
          <p:cNvPr id="31" name="図 11">
            <a:extLst>
              <a:ext uri="{FF2B5EF4-FFF2-40B4-BE49-F238E27FC236}">
                <a16:creationId xmlns:a16="http://schemas.microsoft.com/office/drawing/2014/main" id="{6BB52336-3895-F18A-177B-E60E023FBCF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11750675"/>
            <a:ext cx="698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正方形/長方形 12">
            <a:extLst>
              <a:ext uri="{FF2B5EF4-FFF2-40B4-BE49-F238E27FC236}">
                <a16:creationId xmlns:a16="http://schemas.microsoft.com/office/drawing/2014/main" id="{A6C5CC2A-C979-6268-B3D2-2E365207A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9450" y="12006263"/>
            <a:ext cx="287338" cy="1444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1474788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1474788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ja-JP" altLang="en-US" sz="500"/>
              <a:t>サンプル</a:t>
            </a:r>
            <a:endParaRPr lang="ja-JP" altLang="en-US"/>
          </a:p>
        </p:txBody>
      </p:sp>
      <p:pic>
        <p:nvPicPr>
          <p:cNvPr id="33" name="図 13">
            <a:extLst>
              <a:ext uri="{FF2B5EF4-FFF2-40B4-BE49-F238E27FC236}">
                <a16:creationId xmlns:a16="http://schemas.microsoft.com/office/drawing/2014/main" id="{62760816-534F-F82B-BAD2-8F5FAD8189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825" y="12150725"/>
            <a:ext cx="15494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テキスト ボックス 5">
            <a:extLst>
              <a:ext uri="{FF2B5EF4-FFF2-40B4-BE49-F238E27FC236}">
                <a16:creationId xmlns:a16="http://schemas.microsoft.com/office/drawing/2014/main" id="{3E426FD6-E429-DC43-B5E7-149542394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12150725"/>
            <a:ext cx="1871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1000">
                <a:latin typeface="メイリオ" panose="020B0604030504040204" pitchFamily="34" charset="-128"/>
                <a:ea typeface="メイリオ" panose="020B0604030504040204" pitchFamily="34" charset="-128"/>
              </a:rPr>
              <a:t>Web</a:t>
            </a:r>
            <a:r>
              <a:rPr lang="ja-JP" altLang="en-US" sz="1000">
                <a:latin typeface="メイリオ" panose="020B0604030504040204" pitchFamily="34" charset="-128"/>
                <a:ea typeface="メイリオ" panose="020B0604030504040204" pitchFamily="34" charset="-128"/>
              </a:rPr>
              <a:t>集客セミナー</a:t>
            </a:r>
          </a:p>
        </p:txBody>
      </p:sp>
      <p:sp>
        <p:nvSpPr>
          <p:cNvPr id="35" name="テキスト ボックス 5">
            <a:extLst>
              <a:ext uri="{FF2B5EF4-FFF2-40B4-BE49-F238E27FC236}">
                <a16:creationId xmlns:a16="http://schemas.microsoft.com/office/drawing/2014/main" id="{DA5ED349-FFF5-774A-460C-F6E62F498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7063" y="9053513"/>
            <a:ext cx="2952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1000">
                <a:latin typeface="メイリオ" panose="020B0604030504040204" pitchFamily="34" charset="-128"/>
                <a:ea typeface="メイリオ" panose="020B0604030504040204" pitchFamily="34" charset="-128"/>
              </a:rPr>
              <a:t>WEB</a:t>
            </a:r>
            <a:r>
              <a:rPr lang="ja-JP" altLang="en-US" sz="1000">
                <a:latin typeface="メイリオ" panose="020B0604030504040204" pitchFamily="34" charset="-128"/>
                <a:ea typeface="メイリオ" panose="020B0604030504040204" pitchFamily="34" charset="-128"/>
              </a:rPr>
              <a:t>マーケティングビレッジ　東京駅すぐ</a:t>
            </a:r>
          </a:p>
          <a:p>
            <a:pPr eaLnBrk="1" hangingPunct="1"/>
            <a:r>
              <a:rPr lang="ja-JP" altLang="en-US" sz="1000">
                <a:latin typeface="メイリオ" panose="020B0604030504040204" pitchFamily="34" charset="-128"/>
                <a:ea typeface="メイリオ" panose="020B0604030504040204" pitchFamily="34" charset="-128"/>
              </a:rPr>
              <a:t>東京都中央区中央</a:t>
            </a:r>
            <a:r>
              <a:rPr lang="en-US" altLang="ja-JP" sz="1000">
                <a:latin typeface="メイリオ" panose="020B0604030504040204" pitchFamily="34" charset="-128"/>
                <a:ea typeface="メイリオ" panose="020B0604030504040204" pitchFamily="34" charset="-128"/>
              </a:rPr>
              <a:t>1-2-3WEB</a:t>
            </a:r>
            <a:r>
              <a:rPr lang="ja-JP" altLang="en-US" sz="1000">
                <a:latin typeface="メイリオ" panose="020B0604030504040204" pitchFamily="34" charset="-128"/>
                <a:ea typeface="メイリオ" panose="020B0604030504040204" pitchFamily="34" charset="-128"/>
              </a:rPr>
              <a:t>ビル</a:t>
            </a:r>
            <a:r>
              <a:rPr lang="en-US" altLang="ja-JP" sz="1000">
                <a:latin typeface="メイリオ" panose="020B0604030504040204" pitchFamily="34" charset="-128"/>
                <a:ea typeface="メイリオ" panose="020B0604030504040204" pitchFamily="34" charset="-128"/>
              </a:rPr>
              <a:t>16F</a:t>
            </a:r>
            <a:r>
              <a:rPr lang="ja-JP" altLang="en-US" sz="1000">
                <a:latin typeface="メイリオ" panose="020B0604030504040204" pitchFamily="34" charset="-128"/>
                <a:ea typeface="メイリオ" panose="020B0604030504040204" pitchFamily="34" charset="-128"/>
              </a:rPr>
              <a:t>　会議室</a:t>
            </a:r>
          </a:p>
        </p:txBody>
      </p:sp>
      <p:sp>
        <p:nvSpPr>
          <p:cNvPr id="36" name="1 つの角を切り取った四角形 32">
            <a:extLst>
              <a:ext uri="{FF2B5EF4-FFF2-40B4-BE49-F238E27FC236}">
                <a16:creationId xmlns:a16="http://schemas.microsoft.com/office/drawing/2014/main" id="{74720211-13EB-725E-22EC-CF53384D76FA}"/>
              </a:ext>
            </a:extLst>
          </p:cNvPr>
          <p:cNvSpPr/>
          <p:nvPr/>
        </p:nvSpPr>
        <p:spPr bwMode="auto">
          <a:xfrm>
            <a:off x="2035175" y="9126538"/>
            <a:ext cx="2376488" cy="1800225"/>
          </a:xfrm>
          <a:prstGeom prst="snip1Rect">
            <a:avLst>
              <a:gd name="adj" fmla="val 25133"/>
            </a:avLst>
          </a:prstGeom>
          <a:solidFill>
            <a:srgbClr val="D2000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1474788" eaLnBrk="1" hangingPunct="1">
              <a:defRPr/>
            </a:pPr>
            <a:endParaRPr lang="ja-JP" altLang="en-US">
              <a:latin typeface="Arial" charset="0"/>
              <a:ea typeface="ＭＳ Ｐゴシック" pitchFamily="50" charset="-128"/>
              <a:cs typeface="ＭＳ Ｐゴシック" charset="0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C9D8F40D-95C8-DA5E-5238-74AF8CB37A58}"/>
              </a:ext>
            </a:extLst>
          </p:cNvPr>
          <p:cNvSpPr/>
          <p:nvPr/>
        </p:nvSpPr>
        <p:spPr bwMode="auto">
          <a:xfrm>
            <a:off x="2035175" y="9486900"/>
            <a:ext cx="3455988" cy="1800225"/>
          </a:xfrm>
          <a:prstGeom prst="rect">
            <a:avLst/>
          </a:prstGeom>
          <a:solidFill>
            <a:schemeClr val="bg1">
              <a:lumMod val="75000"/>
            </a:scheme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1474788" eaLnBrk="1" hangingPunct="1">
              <a:defRPr/>
            </a:pPr>
            <a:endParaRPr lang="ja-JP" altLang="en-US">
              <a:latin typeface="Arial" charset="0"/>
              <a:ea typeface="ＭＳ Ｐゴシック" pitchFamily="50" charset="-128"/>
              <a:cs typeface="ＭＳ Ｐゴシック" charset="0"/>
            </a:endParaRPr>
          </a:p>
        </p:txBody>
      </p:sp>
      <p:sp>
        <p:nvSpPr>
          <p:cNvPr id="38" name="テキスト ボックス 5">
            <a:extLst>
              <a:ext uri="{FF2B5EF4-FFF2-40B4-BE49-F238E27FC236}">
                <a16:creationId xmlns:a16="http://schemas.microsoft.com/office/drawing/2014/main" id="{14FDC538-BE4A-595A-87D6-0D56671DC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6613" y="9156700"/>
            <a:ext cx="2089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200" b="1">
                <a:solidFill>
                  <a:schemeClr val="bg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こんな悩みありませんか？</a:t>
            </a:r>
          </a:p>
        </p:txBody>
      </p:sp>
      <p:sp>
        <p:nvSpPr>
          <p:cNvPr id="39" name="テキスト ボックス 5">
            <a:extLst>
              <a:ext uri="{FF2B5EF4-FFF2-40B4-BE49-F238E27FC236}">
                <a16:creationId xmlns:a16="http://schemas.microsoft.com/office/drawing/2014/main" id="{2B262B4C-6E42-68A2-B70F-5A8BF8B1F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5175" y="9558338"/>
            <a:ext cx="3600450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ホームページを作りたいけどよくわからない。</a:t>
            </a:r>
          </a:p>
          <a:p>
            <a:pPr eaLnBrk="1" hangingPunct="1"/>
            <a:r>
              <a:rPr lang="en-US" altLang="ja-JP" sz="1200">
                <a:latin typeface="メイリオ" panose="020B0604030504040204" pitchFamily="34" charset="-128"/>
                <a:ea typeface="メイリオ" panose="020B0604030504040204" pitchFamily="34" charset="-128"/>
              </a:rPr>
              <a:t>SNS</a:t>
            </a:r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を使って集客したいので</a:t>
            </a:r>
            <a:endParaRPr lang="en-US" altLang="ja-JP" sz="1200">
              <a:latin typeface="メイリオ" panose="020B0604030504040204" pitchFamily="34" charset="-128"/>
              <a:ea typeface="メイリオ" panose="020B0604030504040204" pitchFamily="34" charset="-128"/>
            </a:endParaRPr>
          </a:p>
          <a:p>
            <a:pPr eaLnBrk="1" hangingPunct="1"/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ノウハウを教えて！</a:t>
            </a:r>
          </a:p>
          <a:p>
            <a:pPr eaLnBrk="1" hangingPunct="1"/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効果的な集客方法ってなにがあるの？</a:t>
            </a:r>
          </a:p>
          <a:p>
            <a:pPr eaLnBrk="1" hangingPunct="1"/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今後の</a:t>
            </a:r>
            <a:r>
              <a:rPr lang="en-US" altLang="ja-JP" sz="1200">
                <a:latin typeface="メイリオ" panose="020B0604030504040204" pitchFamily="34" charset="-128"/>
                <a:ea typeface="メイリオ" panose="020B0604030504040204" pitchFamily="34" charset="-128"/>
              </a:rPr>
              <a:t>WEB</a:t>
            </a:r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の動向を教えてほしい！</a:t>
            </a:r>
          </a:p>
          <a:p>
            <a:pPr eaLnBrk="1" hangingPunct="1"/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地域での売上をアップしたい！</a:t>
            </a:r>
          </a:p>
          <a:p>
            <a:pPr eaLnBrk="1" hangingPunct="1"/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店をもっと</a:t>
            </a:r>
            <a:r>
              <a:rPr lang="en-US" altLang="ja-JP" sz="1200">
                <a:latin typeface="メイリオ" panose="020B0604030504040204" pitchFamily="34" charset="-128"/>
                <a:ea typeface="メイリオ" panose="020B0604030504040204" pitchFamily="34" charset="-128"/>
              </a:rPr>
              <a:t>PR</a:t>
            </a:r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したい！効果的な広告とは？</a:t>
            </a:r>
          </a:p>
          <a:p>
            <a:pPr eaLnBrk="1" hangingPunct="1"/>
            <a:r>
              <a:rPr lang="en-US" altLang="ja-JP" sz="1200">
                <a:latin typeface="メイリオ" panose="020B0604030504040204" pitchFamily="34" charset="-128"/>
                <a:ea typeface="メイリオ" panose="020B0604030504040204" pitchFamily="34" charset="-128"/>
              </a:rPr>
              <a:t>HP</a:t>
            </a:r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の効果が出なくて悩んでいる　　 </a:t>
            </a:r>
            <a:r>
              <a:rPr lang="en-US" altLang="ja-JP" sz="1200">
                <a:latin typeface="メイリオ" panose="020B0604030504040204" pitchFamily="34" charset="-128"/>
                <a:ea typeface="メイリオ" panose="020B0604030504040204" pitchFamily="34" charset="-128"/>
              </a:rPr>
              <a:t>etc</a:t>
            </a:r>
            <a:endParaRPr lang="ja-JP" altLang="en-US" sz="120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pic>
        <p:nvPicPr>
          <p:cNvPr id="40" name="図 16">
            <a:extLst>
              <a:ext uri="{FF2B5EF4-FFF2-40B4-BE49-F238E27FC236}">
                <a16:creationId xmlns:a16="http://schemas.microsoft.com/office/drawing/2014/main" id="{F7AE87A3-510D-970F-632B-746514C424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75" y="6678613"/>
            <a:ext cx="3606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テキスト ボックス 5">
            <a:extLst>
              <a:ext uri="{FF2B5EF4-FFF2-40B4-BE49-F238E27FC236}">
                <a16:creationId xmlns:a16="http://schemas.microsoft.com/office/drawing/2014/main" id="{9C964D30-4FCC-C1D6-2DB8-C26C6A547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1663" y="6740525"/>
            <a:ext cx="1871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ja-JP" altLang="en-US" sz="2000" b="1">
                <a:latin typeface="メイリオ" panose="020B0604030504040204" pitchFamily="34" charset="-128"/>
                <a:ea typeface="メイリオ" panose="020B0604030504040204" pitchFamily="34" charset="-128"/>
              </a:rPr>
              <a:t>参</a:t>
            </a:r>
            <a:r>
              <a:rPr lang="en-US" altLang="ja-JP" sz="2000" b="1">
                <a:latin typeface="メイリオ" panose="020B0604030504040204" pitchFamily="34" charset="-128"/>
                <a:ea typeface="メイリオ" panose="020B0604030504040204" pitchFamily="34" charset="-128"/>
              </a:rPr>
              <a:t> </a:t>
            </a:r>
            <a:r>
              <a:rPr lang="ja-JP" altLang="en-US" sz="2000" b="1">
                <a:latin typeface="メイリオ" panose="020B0604030504040204" pitchFamily="34" charset="-128"/>
                <a:ea typeface="メイリオ" panose="020B0604030504040204" pitchFamily="34" charset="-128"/>
              </a:rPr>
              <a:t>加</a:t>
            </a:r>
            <a:r>
              <a:rPr lang="en-US" altLang="ja-JP" sz="2000" b="1">
                <a:latin typeface="メイリオ" panose="020B0604030504040204" pitchFamily="34" charset="-128"/>
                <a:ea typeface="メイリオ" panose="020B0604030504040204" pitchFamily="34" charset="-128"/>
              </a:rPr>
              <a:t> </a:t>
            </a:r>
            <a:r>
              <a:rPr lang="ja-JP" altLang="en-US" sz="2000" b="1">
                <a:latin typeface="メイリオ" panose="020B0604030504040204" pitchFamily="34" charset="-128"/>
                <a:ea typeface="メイリオ" panose="020B0604030504040204" pitchFamily="34" charset="-128"/>
              </a:rPr>
              <a:t>者</a:t>
            </a:r>
            <a:r>
              <a:rPr lang="en-US" altLang="ja-JP" sz="2000" b="1">
                <a:latin typeface="メイリオ" panose="020B0604030504040204" pitchFamily="34" charset="-128"/>
                <a:ea typeface="メイリオ" panose="020B0604030504040204" pitchFamily="34" charset="-128"/>
              </a:rPr>
              <a:t> </a:t>
            </a:r>
            <a:r>
              <a:rPr lang="ja-JP" altLang="en-US" sz="2000" b="1">
                <a:latin typeface="メイリオ" panose="020B0604030504040204" pitchFamily="34" charset="-128"/>
                <a:ea typeface="メイリオ" panose="020B0604030504040204" pitchFamily="34" charset="-128"/>
              </a:rPr>
              <a:t>特</a:t>
            </a:r>
            <a:r>
              <a:rPr lang="en-US" altLang="ja-JP" sz="2000" b="1">
                <a:latin typeface="メイリオ" panose="020B0604030504040204" pitchFamily="34" charset="-128"/>
                <a:ea typeface="メイリオ" panose="020B0604030504040204" pitchFamily="34" charset="-128"/>
              </a:rPr>
              <a:t> </a:t>
            </a:r>
            <a:r>
              <a:rPr lang="ja-JP" altLang="en-US" sz="2000" b="1">
                <a:latin typeface="メイリオ" panose="020B0604030504040204" pitchFamily="34" charset="-128"/>
                <a:ea typeface="メイリオ" panose="020B0604030504040204" pitchFamily="34" charset="-128"/>
              </a:rPr>
              <a:t>典</a:t>
            </a:r>
          </a:p>
        </p:txBody>
      </p:sp>
      <p:sp>
        <p:nvSpPr>
          <p:cNvPr id="42" name="テキスト ボックス 5">
            <a:extLst>
              <a:ext uri="{FF2B5EF4-FFF2-40B4-BE49-F238E27FC236}">
                <a16:creationId xmlns:a16="http://schemas.microsoft.com/office/drawing/2014/main" id="{DE8FBDFF-6F5A-C6D8-D6A9-4BA556425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1075" y="7397750"/>
            <a:ext cx="194468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参加者全員に</a:t>
            </a:r>
          </a:p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講師の著書</a:t>
            </a:r>
          </a:p>
          <a:p>
            <a:pPr eaLnBrk="1" hangingPunct="1"/>
            <a:r>
              <a:rPr lang="en-US" altLang="ja-JP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『</a:t>
            </a:r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プロブロガー講座</a:t>
            </a:r>
            <a:r>
              <a:rPr lang="en-US" altLang="ja-JP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』</a:t>
            </a:r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を</a:t>
            </a:r>
          </a:p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プレゼント！！</a:t>
            </a:r>
          </a:p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読みたくなる</a:t>
            </a:r>
          </a:p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ブログの書き方が</a:t>
            </a:r>
          </a:p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よくわかる！！</a:t>
            </a:r>
          </a:p>
        </p:txBody>
      </p:sp>
      <p:pic>
        <p:nvPicPr>
          <p:cNvPr id="43" name="図 17">
            <a:extLst>
              <a:ext uri="{FF2B5EF4-FFF2-40B4-BE49-F238E27FC236}">
                <a16:creationId xmlns:a16="http://schemas.microsoft.com/office/drawing/2014/main" id="{45185B91-42D4-4FC0-5E8D-B93EF5DE68C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838" y="7181850"/>
            <a:ext cx="16129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テキスト ボックス 5">
            <a:extLst>
              <a:ext uri="{FF2B5EF4-FFF2-40B4-BE49-F238E27FC236}">
                <a16:creationId xmlns:a16="http://schemas.microsoft.com/office/drawing/2014/main" id="{E09A293C-D331-B70B-1F4A-B5796551A2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1163" y="7499350"/>
            <a:ext cx="1944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さらに最新の</a:t>
            </a:r>
          </a:p>
          <a:p>
            <a:pPr eaLnBrk="1" hangingPunct="1"/>
            <a:r>
              <a:rPr lang="en-US" altLang="ja-JP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WEB</a:t>
            </a:r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動向が</a:t>
            </a:r>
          </a:p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読めるアプリを</a:t>
            </a:r>
          </a:p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無料で</a:t>
            </a:r>
          </a:p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ダウンロード</a:t>
            </a:r>
          </a:p>
          <a:p>
            <a:pPr eaLnBrk="1" hangingPunct="1"/>
            <a:r>
              <a:rPr lang="ja-JP" altLang="en-US" sz="1200" b="1">
                <a:latin typeface="メイリオ" panose="020B0604030504040204" pitchFamily="34" charset="-128"/>
                <a:ea typeface="メイリオ" panose="020B0604030504040204" pitchFamily="34" charset="-128"/>
              </a:rPr>
              <a:t>いただけます！</a:t>
            </a:r>
          </a:p>
        </p:txBody>
      </p:sp>
      <p:pic>
        <p:nvPicPr>
          <p:cNvPr id="45" name="図 18">
            <a:extLst>
              <a:ext uri="{FF2B5EF4-FFF2-40B4-BE49-F238E27FC236}">
                <a16:creationId xmlns:a16="http://schemas.microsoft.com/office/drawing/2014/main" id="{96DAC898-CDAA-9DD3-D23A-01744CE55F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450" y="7386638"/>
            <a:ext cx="15748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テキスト ボックス 5">
            <a:extLst>
              <a:ext uri="{FF2B5EF4-FFF2-40B4-BE49-F238E27FC236}">
                <a16:creationId xmlns:a16="http://schemas.microsoft.com/office/drawing/2014/main" id="{E05922E8-42B9-AA98-03AF-CA65A30B5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7902575"/>
            <a:ext cx="863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9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200">
                <a:latin typeface="メイリオ" panose="020B0604030504040204" pitchFamily="34" charset="-128"/>
                <a:ea typeface="メイリオ" panose="020B0604030504040204" pitchFamily="34" charset="-128"/>
              </a:rPr>
              <a:t>表紙画像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4547</TotalTime>
  <Words>154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Kozuka Gothic Pro R</vt:lpstr>
      <vt:lpstr>メイリオ</vt:lpstr>
      <vt:lpstr>游ゴシック</vt:lpstr>
      <vt:lpstr>Arial</vt:lpstr>
      <vt:lpstr>Calibri</vt:lpstr>
      <vt:lpstr>Office ​​テーマ</vt:lpstr>
      <vt:lpstr>PowerPoint プレゼンテーション</vt:lpstr>
    </vt:vector>
  </TitlesOfParts>
  <Company>Ex-Imageユーザー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Ex-Image</dc:creator>
  <cp:lastModifiedBy>佐藤 美奈子</cp:lastModifiedBy>
  <cp:revision>57</cp:revision>
  <dcterms:created xsi:type="dcterms:W3CDTF">2013-04-19T06:36:19Z</dcterms:created>
  <dcterms:modified xsi:type="dcterms:W3CDTF">2024-07-26T07:12:14Z</dcterms:modified>
</cp:coreProperties>
</file>