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0691813" cy="15119350"/>
  <p:notesSz cx="6858000" cy="9144000"/>
  <p:defaultTextStyle>
    <a:defPPr>
      <a:defRPr lang="ja-JP"/>
    </a:defPPr>
    <a:lvl1pPr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534988" indent="-65088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1071563" indent="-131763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606550" indent="-196850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2144713" indent="-263525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9" autoAdjust="0"/>
  </p:normalViewPr>
  <p:slideViewPr>
    <p:cSldViewPr>
      <p:cViewPr>
        <p:scale>
          <a:sx n="50" d="100"/>
          <a:sy n="50" d="100"/>
        </p:scale>
        <p:origin x="1152" y="-606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C4710-66BE-43F8-BD54-58CC6176F1E6}" type="datetimeFigureOut">
              <a:rPr kumimoji="1" lang="ja-JP" altLang="en-US" smtClean="0"/>
              <a:t>2024/7/26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D714C-8FFB-4FF5-8BBB-1FBF70CE60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21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D714C-8FFB-4FF5-8BBB-1FBF70CE60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10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00310B7-C34C-8425-A1E1-1BDCABB3A555}"/>
              </a:ext>
            </a:extLst>
          </p:cNvPr>
          <p:cNvSpPr/>
          <p:nvPr userDrawn="1"/>
        </p:nvSpPr>
        <p:spPr bwMode="auto">
          <a:xfrm>
            <a:off x="1565275" y="2211388"/>
            <a:ext cx="7558088" cy="10691812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4305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16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D2428C1-741C-B06D-2A17-8F2CEB9DEA81}"/>
              </a:ext>
            </a:extLst>
          </p:cNvPr>
          <p:cNvSpPr/>
          <p:nvPr userDrawn="1"/>
        </p:nvSpPr>
        <p:spPr bwMode="auto">
          <a:xfrm>
            <a:off x="1457325" y="2103438"/>
            <a:ext cx="7773988" cy="10907712"/>
          </a:xfrm>
          <a:prstGeom prst="rect">
            <a:avLst/>
          </a:prstGeom>
          <a:noFill/>
          <a:ln w="31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4305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16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BE1F06B-CE6A-3B11-C53A-CED2DDF2F573}"/>
              </a:ext>
            </a:extLst>
          </p:cNvPr>
          <p:cNvSpPr/>
          <p:nvPr userDrawn="1"/>
        </p:nvSpPr>
        <p:spPr bwMode="auto">
          <a:xfrm>
            <a:off x="1681344" y="2327457"/>
            <a:ext cx="7344000" cy="10476000"/>
          </a:xfrm>
          <a:prstGeom prst="rect">
            <a:avLst/>
          </a:prstGeom>
          <a:noFill/>
          <a:ln w="31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04305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160"/>
          </a:p>
        </p:txBody>
      </p:sp>
    </p:spTree>
    <p:extLst>
      <p:ext uri="{BB962C8B-B14F-4D97-AF65-F5344CB8AC3E}">
        <p14:creationId xmlns:p14="http://schemas.microsoft.com/office/powerpoint/2010/main" val="63135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4">
            <a:extLst>
              <a:ext uri="{FF2B5EF4-FFF2-40B4-BE49-F238E27FC236}">
                <a16:creationId xmlns:a16="http://schemas.microsoft.com/office/drawing/2014/main" id="{194DEE89-75AD-C9F0-4CE0-8B58034E1A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04838"/>
            <a:ext cx="184150" cy="3381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>
              <a:latin typeface="Arial" panose="020B0604020202020204" pitchFamily="34" charset="0"/>
            </a:endParaRPr>
          </a:p>
        </p:txBody>
      </p:sp>
      <p:grpSp>
        <p:nvGrpSpPr>
          <p:cNvPr id="1028" name="グループ化 82">
            <a:extLst>
              <a:ext uri="{FF2B5EF4-FFF2-40B4-BE49-F238E27FC236}">
                <a16:creationId xmlns:a16="http://schemas.microsoft.com/office/drawing/2014/main" id="{48AC2274-EC49-4167-AADE-5AD7034C13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6013" y="1774825"/>
            <a:ext cx="8456612" cy="11569700"/>
            <a:chOff x="567531" y="613829"/>
            <a:chExt cx="8456612" cy="11569832"/>
          </a:xfrm>
        </p:grpSpPr>
        <p:grpSp>
          <p:nvGrpSpPr>
            <p:cNvPr id="1038" name="グループ化 12">
              <a:extLst>
                <a:ext uri="{FF2B5EF4-FFF2-40B4-BE49-F238E27FC236}">
                  <a16:creationId xmlns:a16="http://schemas.microsoft.com/office/drawing/2014/main" id="{DD9329E4-DCCA-2DF5-CCF5-655EBAFCB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5400000">
              <a:off x="290512" y="6246345"/>
              <a:ext cx="858838" cy="304800"/>
              <a:chOff x="1372" y="1471"/>
              <a:chExt cx="917042" cy="305083"/>
            </a:xfrm>
          </p:grpSpPr>
          <p:cxnSp>
            <p:nvCxnSpPr>
              <p:cNvPr id="100" name="直線コネクタ 99">
                <a:extLst>
                  <a:ext uri="{FF2B5EF4-FFF2-40B4-BE49-F238E27FC236}">
                    <a16:creationId xmlns:a16="http://schemas.microsoft.com/office/drawing/2014/main" id="{2A794F2A-77B1-D754-9C75-E37C3C8EEB0C}"/>
                  </a:ext>
                </a:extLst>
              </p:cNvPr>
              <p:cNvCxnSpPr/>
              <p:nvPr/>
            </p:nvCxnSpPr>
            <p:spPr>
              <a:xfrm>
                <a:off x="520" y="84098"/>
                <a:ext cx="9119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>
                <a:extLst>
                  <a:ext uri="{FF2B5EF4-FFF2-40B4-BE49-F238E27FC236}">
                    <a16:creationId xmlns:a16="http://schemas.microsoft.com/office/drawing/2014/main" id="{AAF0B4FE-03C8-A2FA-4CA0-A8B2464CCD8C}"/>
                  </a:ext>
                </a:extLst>
              </p:cNvPr>
              <p:cNvCxnSpPr/>
              <p:nvPr/>
            </p:nvCxnSpPr>
            <p:spPr>
              <a:xfrm>
                <a:off x="453113" y="6238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39" name="グループ化 12">
              <a:extLst>
                <a:ext uri="{FF2B5EF4-FFF2-40B4-BE49-F238E27FC236}">
                  <a16:creationId xmlns:a16="http://schemas.microsoft.com/office/drawing/2014/main" id="{C8E36620-D4CB-A78A-B1E0-F795443CF75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5400000">
              <a:off x="8446288" y="6241583"/>
              <a:ext cx="850910" cy="304800"/>
              <a:chOff x="10689" y="-3296"/>
              <a:chExt cx="908577" cy="305083"/>
            </a:xfrm>
          </p:grpSpPr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4C794908-53B8-215D-E01A-0BCBAEC635D4}"/>
                  </a:ext>
                </a:extLst>
              </p:cNvPr>
              <p:cNvCxnSpPr/>
              <p:nvPr/>
            </p:nvCxnSpPr>
            <p:spPr>
              <a:xfrm>
                <a:off x="10689" y="74564"/>
                <a:ext cx="90857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>
                <a:extLst>
                  <a:ext uri="{FF2B5EF4-FFF2-40B4-BE49-F238E27FC236}">
                    <a16:creationId xmlns:a16="http://schemas.microsoft.com/office/drawing/2014/main" id="{F937603C-1AB3-0962-ACD0-8B77EF8F3C89}"/>
                  </a:ext>
                </a:extLst>
              </p:cNvPr>
              <p:cNvCxnSpPr/>
              <p:nvPr/>
            </p:nvCxnSpPr>
            <p:spPr>
              <a:xfrm>
                <a:off x="465952" y="-3296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40" name="グループ化 85">
              <a:extLst>
                <a:ext uri="{FF2B5EF4-FFF2-40B4-BE49-F238E27FC236}">
                  <a16:creationId xmlns:a16="http://schemas.microsoft.com/office/drawing/2014/main" id="{EBFC024E-2C06-92AC-0A80-00DD8967A8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7379" y="613829"/>
              <a:ext cx="440408" cy="437915"/>
              <a:chOff x="577379" y="613829"/>
              <a:chExt cx="440408" cy="437915"/>
            </a:xfrm>
          </p:grpSpPr>
          <p:sp>
            <p:nvSpPr>
              <p:cNvPr id="96" name="フリーフォーム 95">
                <a:extLst>
                  <a:ext uri="{FF2B5EF4-FFF2-40B4-BE49-F238E27FC236}">
                    <a16:creationId xmlns:a16="http://schemas.microsoft.com/office/drawing/2014/main" id="{A5D016BC-6343-D3A3-74AA-117176900618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7" name="フリーフォーム 96">
                <a:extLst>
                  <a:ext uri="{FF2B5EF4-FFF2-40B4-BE49-F238E27FC236}">
                    <a16:creationId xmlns:a16="http://schemas.microsoft.com/office/drawing/2014/main" id="{0C1D9B53-4F93-8E23-731B-4DB2230E8607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1" name="グループ化 86">
              <a:extLst>
                <a:ext uri="{FF2B5EF4-FFF2-40B4-BE49-F238E27FC236}">
                  <a16:creationId xmlns:a16="http://schemas.microsoft.com/office/drawing/2014/main" id="{C093C673-38E2-8A33-53B7-C7C4591E115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>
              <a:off x="8572958" y="613829"/>
              <a:ext cx="440408" cy="437915"/>
              <a:chOff x="577379" y="613829"/>
              <a:chExt cx="440408" cy="437915"/>
            </a:xfrm>
          </p:grpSpPr>
          <p:sp>
            <p:nvSpPr>
              <p:cNvPr id="94" name="フリーフォーム 93">
                <a:extLst>
                  <a:ext uri="{FF2B5EF4-FFF2-40B4-BE49-F238E27FC236}">
                    <a16:creationId xmlns:a16="http://schemas.microsoft.com/office/drawing/2014/main" id="{963CADCA-3AB9-C937-D9FD-A9804FAA9DB2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5" name="フリーフォーム 94">
                <a:extLst>
                  <a:ext uri="{FF2B5EF4-FFF2-40B4-BE49-F238E27FC236}">
                    <a16:creationId xmlns:a16="http://schemas.microsoft.com/office/drawing/2014/main" id="{CC95EAD9-67F2-58F5-2D59-AF0BD70AE448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2" name="グループ化 87">
              <a:extLst>
                <a:ext uri="{FF2B5EF4-FFF2-40B4-BE49-F238E27FC236}">
                  <a16:creationId xmlns:a16="http://schemas.microsoft.com/office/drawing/2014/main" id="{D2DDD7BB-61AF-E83B-AB3F-85699B2F0E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V="1">
              <a:off x="577379" y="11745746"/>
              <a:ext cx="440408" cy="437915"/>
              <a:chOff x="577379" y="613829"/>
              <a:chExt cx="440408" cy="437915"/>
            </a:xfrm>
          </p:grpSpPr>
          <p:sp>
            <p:nvSpPr>
              <p:cNvPr id="92" name="フリーフォーム 91">
                <a:extLst>
                  <a:ext uri="{FF2B5EF4-FFF2-40B4-BE49-F238E27FC236}">
                    <a16:creationId xmlns:a16="http://schemas.microsoft.com/office/drawing/2014/main" id="{C63781AA-F595-0248-FE1E-4AE7CD8F151B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3" name="フリーフォーム 92">
                <a:extLst>
                  <a:ext uri="{FF2B5EF4-FFF2-40B4-BE49-F238E27FC236}">
                    <a16:creationId xmlns:a16="http://schemas.microsoft.com/office/drawing/2014/main" id="{080E2FD5-17EE-0FCC-064B-34EB9B278D51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3" name="グループ化 88">
              <a:extLst>
                <a:ext uri="{FF2B5EF4-FFF2-40B4-BE49-F238E27FC236}">
                  <a16:creationId xmlns:a16="http://schemas.microsoft.com/office/drawing/2014/main" id="{13C440D4-CABF-3F4F-9EE8-B57194FEAEF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 flipV="1">
              <a:off x="8572958" y="11745746"/>
              <a:ext cx="440408" cy="437915"/>
              <a:chOff x="577379" y="613829"/>
              <a:chExt cx="440408" cy="437915"/>
            </a:xfrm>
          </p:grpSpPr>
          <p:sp>
            <p:nvSpPr>
              <p:cNvPr id="90" name="フリーフォーム 89">
                <a:extLst>
                  <a:ext uri="{FF2B5EF4-FFF2-40B4-BE49-F238E27FC236}">
                    <a16:creationId xmlns:a16="http://schemas.microsoft.com/office/drawing/2014/main" id="{E9AAF330-36AF-943C-11F4-A9F763A91C84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1" name="フリーフォーム 90">
                <a:extLst>
                  <a:ext uri="{FF2B5EF4-FFF2-40B4-BE49-F238E27FC236}">
                    <a16:creationId xmlns:a16="http://schemas.microsoft.com/office/drawing/2014/main" id="{DA5B34B5-BD97-0F1C-9426-87E1BDDE7EBC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B7AB3B68-F06F-2E2A-309A-F5CDE230598D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5113" y="1715179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C1D19C0-962D-5750-0E82-87FFC24288E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850" y="1943051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68270187-8874-E712-0F51-7090FD0B6445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4320" y="13020251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6369646-9D8A-81B2-1B54-8969A82F178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057" y="13248123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271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0641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81282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21923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625641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0888" indent="-28892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83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3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9756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6pPr>
      <a:lvl7pPr marL="3013349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7pPr>
      <a:lvl8pPr marL="3476940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8pPr>
      <a:lvl9pPr marL="3940532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6359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27184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9077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54368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1796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8155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45145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0873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2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jpeg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4">
            <a:extLst>
              <a:ext uri="{FF2B5EF4-FFF2-40B4-BE49-F238E27FC236}">
                <a16:creationId xmlns:a16="http://schemas.microsoft.com/office/drawing/2014/main" id="{28DBF457-BAEB-0FE0-7A23-57C1F3DB8870}"/>
              </a:ext>
            </a:extLst>
          </p:cNvPr>
          <p:cNvCxnSpPr>
            <a:cxnSpLocks/>
          </p:cNvCxnSpPr>
          <p:nvPr/>
        </p:nvCxnSpPr>
        <p:spPr bwMode="auto">
          <a:xfrm>
            <a:off x="1633257" y="13366800"/>
            <a:ext cx="0" cy="392031"/>
          </a:xfrm>
          <a:prstGeom prst="line">
            <a:avLst/>
          </a:prstGeom>
          <a:noFill/>
          <a:ln w="635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線コネクタ 56">
            <a:extLst>
              <a:ext uri="{FF2B5EF4-FFF2-40B4-BE49-F238E27FC236}">
                <a16:creationId xmlns:a16="http://schemas.microsoft.com/office/drawing/2014/main" id="{68A91861-8048-C627-E7BC-209AC58BF62B}"/>
              </a:ext>
            </a:extLst>
          </p:cNvPr>
          <p:cNvCxnSpPr>
            <a:cxnSpLocks/>
          </p:cNvCxnSpPr>
          <p:nvPr/>
        </p:nvCxnSpPr>
        <p:spPr bwMode="auto">
          <a:xfrm>
            <a:off x="1562181" y="13384578"/>
            <a:ext cx="0" cy="923731"/>
          </a:xfrm>
          <a:prstGeom prst="line">
            <a:avLst/>
          </a:prstGeom>
          <a:noFill/>
          <a:ln w="63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線コネクタ 58">
            <a:extLst>
              <a:ext uri="{FF2B5EF4-FFF2-40B4-BE49-F238E27FC236}">
                <a16:creationId xmlns:a16="http://schemas.microsoft.com/office/drawing/2014/main" id="{7485E415-B9FE-0B34-3772-EBC788326695}"/>
              </a:ext>
            </a:extLst>
          </p:cNvPr>
          <p:cNvCxnSpPr>
            <a:cxnSpLocks/>
          </p:cNvCxnSpPr>
          <p:nvPr/>
        </p:nvCxnSpPr>
        <p:spPr bwMode="auto">
          <a:xfrm>
            <a:off x="9123888" y="13388400"/>
            <a:ext cx="0" cy="923731"/>
          </a:xfrm>
          <a:prstGeom prst="line">
            <a:avLst/>
          </a:prstGeom>
          <a:noFill/>
          <a:ln w="63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532681A5-C063-3C20-B86C-B7416D3140FE}"/>
              </a:ext>
            </a:extLst>
          </p:cNvPr>
          <p:cNvCxnSpPr>
            <a:cxnSpLocks/>
          </p:cNvCxnSpPr>
          <p:nvPr/>
        </p:nvCxnSpPr>
        <p:spPr bwMode="auto">
          <a:xfrm>
            <a:off x="1630778" y="13662331"/>
            <a:ext cx="7416000" cy="0"/>
          </a:xfrm>
          <a:prstGeom prst="straightConnector1">
            <a:avLst/>
          </a:prstGeom>
          <a:noFill/>
          <a:ln w="6350" algn="ctr">
            <a:solidFill>
              <a:srgbClr val="00B0F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線矢印コネクタ 65">
            <a:extLst>
              <a:ext uri="{FF2B5EF4-FFF2-40B4-BE49-F238E27FC236}">
                <a16:creationId xmlns:a16="http://schemas.microsoft.com/office/drawing/2014/main" id="{47EC3F49-74D5-B4A3-2C36-C82082AA4953}"/>
              </a:ext>
            </a:extLst>
          </p:cNvPr>
          <p:cNvCxnSpPr>
            <a:cxnSpLocks/>
          </p:cNvCxnSpPr>
          <p:nvPr/>
        </p:nvCxnSpPr>
        <p:spPr bwMode="auto">
          <a:xfrm>
            <a:off x="1557338" y="14154353"/>
            <a:ext cx="7558088" cy="0"/>
          </a:xfrm>
          <a:prstGeom prst="straightConnector1">
            <a:avLst/>
          </a:prstGeom>
          <a:noFill/>
          <a:ln w="6350" algn="ctr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テキスト ボックス 13">
            <a:extLst>
              <a:ext uri="{FF2B5EF4-FFF2-40B4-BE49-F238E27FC236}">
                <a16:creationId xmlns:a16="http://schemas.microsoft.com/office/drawing/2014/main" id="{76908893-4485-2340-095A-B47A0F747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403" y="13535358"/>
            <a:ext cx="4932914" cy="2618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r>
              <a:rPr lang="ja-JP" altLang="en-US" sz="1100" b="1" dirty="0">
                <a:latin typeface="Kozuka Gothic Pro R" pitchFamily="34" charset="-128"/>
                <a:ea typeface="Kozuka Gothic Pro R" pitchFamily="34" charset="-128"/>
              </a:rPr>
              <a:t>切れてはいけない文字や図は水色の枠内に入れてください</a:t>
            </a:r>
          </a:p>
        </p:txBody>
      </p:sp>
      <p:sp>
        <p:nvSpPr>
          <p:cNvPr id="13" name="テキスト ボックス 70">
            <a:extLst>
              <a:ext uri="{FF2B5EF4-FFF2-40B4-BE49-F238E27FC236}">
                <a16:creationId xmlns:a16="http://schemas.microsoft.com/office/drawing/2014/main" id="{B5C78452-FC72-3428-68C2-12D7B312D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641" y="14046426"/>
            <a:ext cx="5326531" cy="261883"/>
          </a:xfrm>
          <a:prstGeom prst="rect">
            <a:avLst/>
          </a:prstGeom>
          <a:solidFill>
            <a:srgbClr val="FCE7EC"/>
          </a:solidFill>
          <a:ln w="9525">
            <a:solidFill>
              <a:srgbClr val="D8117D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r>
              <a:rPr lang="ja-JP" altLang="en-US" sz="1100" b="1" dirty="0">
                <a:latin typeface="Kozuka Gothic Pro R" pitchFamily="34" charset="-128"/>
                <a:ea typeface="Kozuka Gothic Pro R" pitchFamily="34" charset="-128"/>
              </a:rPr>
              <a:t>赤枠の範囲が仕上がりサイズです。</a:t>
            </a:r>
          </a:p>
        </p:txBody>
      </p:sp>
      <p:cxnSp>
        <p:nvCxnSpPr>
          <p:cNvPr id="14" name="直線コネクタ 55">
            <a:extLst>
              <a:ext uri="{FF2B5EF4-FFF2-40B4-BE49-F238E27FC236}">
                <a16:creationId xmlns:a16="http://schemas.microsoft.com/office/drawing/2014/main" id="{C0D0615B-4E05-9468-C736-28B5A974549E}"/>
              </a:ext>
            </a:extLst>
          </p:cNvPr>
          <p:cNvCxnSpPr>
            <a:cxnSpLocks/>
          </p:cNvCxnSpPr>
          <p:nvPr/>
        </p:nvCxnSpPr>
        <p:spPr bwMode="auto">
          <a:xfrm>
            <a:off x="9040093" y="13367724"/>
            <a:ext cx="0" cy="392031"/>
          </a:xfrm>
          <a:prstGeom prst="line">
            <a:avLst/>
          </a:prstGeom>
          <a:noFill/>
          <a:ln w="635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BC9EE05-B1B6-3E6C-9332-1B2F541F3994}"/>
              </a:ext>
            </a:extLst>
          </p:cNvPr>
          <p:cNvSpPr txBox="1"/>
          <p:nvPr/>
        </p:nvSpPr>
        <p:spPr>
          <a:xfrm>
            <a:off x="665880" y="225492"/>
            <a:ext cx="950456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800" b="1" dirty="0">
                <a:solidFill>
                  <a:srgbClr val="FF0000"/>
                </a:solidFill>
              </a:rPr>
              <a:t>※</a:t>
            </a:r>
            <a:r>
              <a:rPr kumimoji="1" lang="ja-JP" altLang="en-US" sz="1800" b="1" dirty="0">
                <a:solidFill>
                  <a:srgbClr val="FF0000"/>
                </a:solidFill>
              </a:rPr>
              <a:t>作成した原稿は「名前を付けて保存」からファイル形式を「</a:t>
            </a:r>
            <a:r>
              <a:rPr kumimoji="1" lang="en-US" altLang="ja-JP" sz="1800" b="1" dirty="0">
                <a:solidFill>
                  <a:srgbClr val="FF0000"/>
                </a:solidFill>
              </a:rPr>
              <a:t>PDF</a:t>
            </a:r>
            <a:r>
              <a:rPr kumimoji="1" lang="ja-JP" altLang="en-US" sz="1800" b="1" dirty="0">
                <a:solidFill>
                  <a:srgbClr val="FF0000"/>
                </a:solidFill>
              </a:rPr>
              <a:t>」にして保存してください。</a:t>
            </a:r>
            <a:endParaRPr kumimoji="1" lang="en-US" altLang="ja-JP" sz="1800" b="1" dirty="0">
              <a:solidFill>
                <a:srgbClr val="FF0000"/>
              </a:solidFill>
            </a:endParaRPr>
          </a:p>
          <a:p>
            <a:r>
              <a:rPr kumimoji="1" lang="ja-JP" altLang="en-US" sz="1800" b="1" dirty="0">
                <a:solidFill>
                  <a:srgbClr val="FF0000"/>
                </a:solidFill>
              </a:rPr>
              <a:t>　サイズが変更される可能性があるため印刷から</a:t>
            </a:r>
            <a:r>
              <a:rPr kumimoji="1" lang="en-US" altLang="ja-JP" sz="1800" b="1" dirty="0">
                <a:solidFill>
                  <a:srgbClr val="FF0000"/>
                </a:solidFill>
              </a:rPr>
              <a:t>PDF</a:t>
            </a:r>
            <a:r>
              <a:rPr kumimoji="1" lang="ja-JP" altLang="en-US" sz="1800" b="1" dirty="0">
                <a:solidFill>
                  <a:srgbClr val="FF0000"/>
                </a:solidFill>
              </a:rPr>
              <a:t>に変換はしないでください。</a:t>
            </a:r>
          </a:p>
        </p:txBody>
      </p:sp>
      <p:cxnSp>
        <p:nvCxnSpPr>
          <p:cNvPr id="17" name="直線コネクタ 60">
            <a:extLst>
              <a:ext uri="{FF2B5EF4-FFF2-40B4-BE49-F238E27FC236}">
                <a16:creationId xmlns:a16="http://schemas.microsoft.com/office/drawing/2014/main" id="{29E13559-50E8-CD2B-19CA-4BAFEBA7C9C6}"/>
              </a:ext>
            </a:extLst>
          </p:cNvPr>
          <p:cNvCxnSpPr>
            <a:cxnSpLocks/>
          </p:cNvCxnSpPr>
          <p:nvPr/>
        </p:nvCxnSpPr>
        <p:spPr bwMode="auto">
          <a:xfrm>
            <a:off x="1445732" y="13382631"/>
            <a:ext cx="0" cy="1544638"/>
          </a:xfrm>
          <a:prstGeom prst="line">
            <a:avLst/>
          </a:prstGeom>
          <a:noFill/>
          <a:ln w="635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線コネクタ 61">
            <a:extLst>
              <a:ext uri="{FF2B5EF4-FFF2-40B4-BE49-F238E27FC236}">
                <a16:creationId xmlns:a16="http://schemas.microsoft.com/office/drawing/2014/main" id="{0A0FD808-8024-A1CE-5F39-129E0F9F516D}"/>
              </a:ext>
            </a:extLst>
          </p:cNvPr>
          <p:cNvCxnSpPr>
            <a:cxnSpLocks/>
          </p:cNvCxnSpPr>
          <p:nvPr/>
        </p:nvCxnSpPr>
        <p:spPr bwMode="auto">
          <a:xfrm>
            <a:off x="9239251" y="13367945"/>
            <a:ext cx="0" cy="1544638"/>
          </a:xfrm>
          <a:prstGeom prst="line">
            <a:avLst/>
          </a:prstGeom>
          <a:noFill/>
          <a:ln w="635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線矢印コネクタ 67">
            <a:extLst>
              <a:ext uri="{FF2B5EF4-FFF2-40B4-BE49-F238E27FC236}">
                <a16:creationId xmlns:a16="http://schemas.microsoft.com/office/drawing/2014/main" id="{F524C49B-2CBD-A93F-71A7-945CD86B58AE}"/>
              </a:ext>
            </a:extLst>
          </p:cNvPr>
          <p:cNvCxnSpPr>
            <a:cxnSpLocks/>
          </p:cNvCxnSpPr>
          <p:nvPr/>
        </p:nvCxnSpPr>
        <p:spPr bwMode="auto">
          <a:xfrm>
            <a:off x="1449388" y="14592383"/>
            <a:ext cx="7785100" cy="0"/>
          </a:xfrm>
          <a:prstGeom prst="straightConnector1">
            <a:avLst/>
          </a:prstGeom>
          <a:noFill/>
          <a:ln w="6350" algn="ctr">
            <a:solidFill>
              <a:srgbClr val="00B05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テキスト ボックス 71">
            <a:extLst>
              <a:ext uri="{FF2B5EF4-FFF2-40B4-BE49-F238E27FC236}">
                <a16:creationId xmlns:a16="http://schemas.microsoft.com/office/drawing/2014/main" id="{E9CEE2DE-8C32-0D56-6F45-EC9C71821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8988" y="14449508"/>
            <a:ext cx="5432425" cy="2619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/>
            <a:r>
              <a:rPr lang="ja-JP" altLang="en-US" sz="1100" b="1" dirty="0">
                <a:latin typeface="Kozuka Gothic Pro R" pitchFamily="34" charset="-128"/>
                <a:ea typeface="Kozuka Gothic Pro R" pitchFamily="34" charset="-128"/>
              </a:rPr>
              <a:t>緑枠の範囲はフチなし印刷をする場合背景を伸ばす範囲です。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D0F3D24-CAC3-4AB9-7664-ACC0F4A10AC9}"/>
              </a:ext>
            </a:extLst>
          </p:cNvPr>
          <p:cNvSpPr txBox="1"/>
          <p:nvPr/>
        </p:nvSpPr>
        <p:spPr>
          <a:xfrm>
            <a:off x="9450362" y="0"/>
            <a:ext cx="124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A4</a:t>
            </a:r>
            <a:r>
              <a:rPr kumimoji="1" lang="ja-JP" altLang="en-US" sz="1800" dirty="0"/>
              <a:t>広告面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2D58CB1-9717-F3D5-0CFE-3FCEBCBCE622}"/>
              </a:ext>
            </a:extLst>
          </p:cNvPr>
          <p:cNvSpPr txBox="1"/>
          <p:nvPr/>
        </p:nvSpPr>
        <p:spPr>
          <a:xfrm>
            <a:off x="689942" y="871823"/>
            <a:ext cx="950456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800" b="1" dirty="0">
                <a:solidFill>
                  <a:srgbClr val="FF0000"/>
                </a:solidFill>
              </a:rPr>
              <a:t>※PDF</a:t>
            </a:r>
            <a:r>
              <a:rPr kumimoji="1" lang="ja-JP" altLang="en-US" sz="1800" b="1" dirty="0">
                <a:solidFill>
                  <a:srgbClr val="FF0000"/>
                </a:solidFill>
              </a:rPr>
              <a:t>に変換する前に「表示」＞「スライドマスター」画面で緑、赤、水色それぞれのガイド枠を</a:t>
            </a:r>
            <a:endParaRPr kumimoji="1" lang="en-US" altLang="ja-JP" sz="1800" b="1" dirty="0">
              <a:solidFill>
                <a:srgbClr val="FF0000"/>
              </a:solidFill>
            </a:endParaRPr>
          </a:p>
          <a:p>
            <a:r>
              <a:rPr lang="ja-JP" altLang="en-US" sz="1800" b="1" dirty="0">
                <a:solidFill>
                  <a:srgbClr val="FF0000"/>
                </a:solidFill>
              </a:rPr>
              <a:t>　</a:t>
            </a:r>
            <a:r>
              <a:rPr kumimoji="1" lang="ja-JP" altLang="en-US" sz="1800" b="1" dirty="0">
                <a:solidFill>
                  <a:srgbClr val="FF0000"/>
                </a:solidFill>
              </a:rPr>
              <a:t>削除してください。削除されていない場合は、ガイドが原稿に印刷されることがあります。</a:t>
            </a: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4658D0A5-B634-0784-C65F-310F45D4E1A4}"/>
              </a:ext>
            </a:extLst>
          </p:cNvPr>
          <p:cNvCxnSpPr>
            <a:cxnSpLocks/>
          </p:cNvCxnSpPr>
          <p:nvPr/>
        </p:nvCxnSpPr>
        <p:spPr>
          <a:xfrm>
            <a:off x="5355862" y="1285558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C368CC40-906E-B50F-78F1-314D60BD18E5}"/>
              </a:ext>
            </a:extLst>
          </p:cNvPr>
          <p:cNvCxnSpPr>
            <a:cxnSpLocks/>
          </p:cNvCxnSpPr>
          <p:nvPr/>
        </p:nvCxnSpPr>
        <p:spPr>
          <a:xfrm>
            <a:off x="5355862" y="1285558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図 5">
            <a:extLst>
              <a:ext uri="{FF2B5EF4-FFF2-40B4-BE49-F238E27FC236}">
                <a16:creationId xmlns:a16="http://schemas.microsoft.com/office/drawing/2014/main" id="{73A86110-114B-A132-17C1-9482E228E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304272"/>
            <a:ext cx="6908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1">
            <a:extLst>
              <a:ext uri="{FF2B5EF4-FFF2-40B4-BE49-F238E27FC236}">
                <a16:creationId xmlns:a16="http://schemas.microsoft.com/office/drawing/2014/main" id="{E515060C-46A3-0926-F558-D45BB8F83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9482" y="11399394"/>
            <a:ext cx="7632848" cy="1512887"/>
          </a:xfrm>
          <a:prstGeom prst="rect">
            <a:avLst/>
          </a:prstGeom>
          <a:solidFill>
            <a:srgbClr val="D200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>
              <a:solidFill>
                <a:srgbClr val="D2000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AC17A99-9039-ADD8-B1FC-9B19A8196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11440335"/>
            <a:ext cx="18716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申し込み・お問合わせ先</a:t>
            </a:r>
          </a:p>
        </p:txBody>
      </p:sp>
      <p:cxnSp>
        <p:nvCxnSpPr>
          <p:cNvPr id="16" name="直線コネクタ 56">
            <a:extLst>
              <a:ext uri="{FF2B5EF4-FFF2-40B4-BE49-F238E27FC236}">
                <a16:creationId xmlns:a16="http://schemas.microsoft.com/office/drawing/2014/main" id="{809E31AB-6C18-3BBB-9C4C-49453009B40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962150" y="11727672"/>
            <a:ext cx="67691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テキスト ボックス 5">
            <a:extLst>
              <a:ext uri="{FF2B5EF4-FFF2-40B4-BE49-F238E27FC236}">
                <a16:creationId xmlns:a16="http://schemas.microsoft.com/office/drawing/2014/main" id="{11FDA713-40D7-7FF0-8F4F-35449C336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075" y="11781647"/>
            <a:ext cx="23034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b="1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0120-00-0000</a:t>
            </a:r>
          </a:p>
          <a:p>
            <a:pPr algn="ctr" eaLnBrk="1" hangingPunct="1"/>
            <a:r>
              <a:rPr lang="ja-JP" altLang="en-US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受付時間</a:t>
            </a:r>
            <a:r>
              <a:rPr lang="en-US" altLang="ja-JP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/</a:t>
            </a:r>
            <a:r>
              <a:rPr lang="ja-JP" altLang="en-US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平日</a:t>
            </a:r>
            <a:r>
              <a:rPr lang="en-US" altLang="ja-JP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9:00〜23:00</a:t>
            </a:r>
          </a:p>
          <a:p>
            <a:pPr algn="ctr" eaLnBrk="1" hangingPunct="1"/>
            <a:r>
              <a:rPr lang="ja-JP" altLang="en-US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株式会社</a:t>
            </a:r>
            <a:r>
              <a:rPr lang="en-US" altLang="ja-JP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BESTWEB</a:t>
            </a:r>
            <a:r>
              <a:rPr lang="ja-JP" altLang="en-US" sz="1100" dirty="0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　企画室</a:t>
            </a:r>
          </a:p>
        </p:txBody>
      </p:sp>
      <p:sp>
        <p:nvSpPr>
          <p:cNvPr id="22" name="テキスト ボックス 5">
            <a:extLst>
              <a:ext uri="{FF2B5EF4-FFF2-40B4-BE49-F238E27FC236}">
                <a16:creationId xmlns:a16="http://schemas.microsoft.com/office/drawing/2014/main" id="{90D5BFCB-3A08-E5E3-A75D-DFDEA1E87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0800" y="11830860"/>
            <a:ext cx="2952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00" b="1">
                <a:solidFill>
                  <a:srgbClr val="FFFFFF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http://www.sample.co.jp</a:t>
            </a:r>
            <a:endParaRPr lang="ja-JP" altLang="en-US" sz="1000">
              <a:solidFill>
                <a:srgbClr val="FFFFFF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pic>
        <p:nvPicPr>
          <p:cNvPr id="23" name="図 62">
            <a:extLst>
              <a:ext uri="{FF2B5EF4-FFF2-40B4-BE49-F238E27FC236}">
                <a16:creationId xmlns:a16="http://schemas.microsoft.com/office/drawing/2014/main" id="{761C66A2-A030-0C33-4000-4DA19FE22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11832447"/>
            <a:ext cx="698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正方形/長方形 63">
            <a:extLst>
              <a:ext uri="{FF2B5EF4-FFF2-40B4-BE49-F238E27FC236}">
                <a16:creationId xmlns:a16="http://schemas.microsoft.com/office/drawing/2014/main" id="{DA066CF0-CA66-AE0D-370E-C704CE490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9450" y="12088035"/>
            <a:ext cx="287338" cy="144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500"/>
              <a:t>サンプル</a:t>
            </a:r>
            <a:endParaRPr lang="ja-JP" altLang="en-US"/>
          </a:p>
        </p:txBody>
      </p:sp>
      <p:pic>
        <p:nvPicPr>
          <p:cNvPr id="27" name="図 64">
            <a:extLst>
              <a:ext uri="{FF2B5EF4-FFF2-40B4-BE49-F238E27FC236}">
                <a16:creationId xmlns:a16="http://schemas.microsoft.com/office/drawing/2014/main" id="{A45C8EF2-4952-5EB5-EA9F-9A794B2F3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38" y="12232497"/>
            <a:ext cx="15494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テキスト ボックス 5">
            <a:extLst>
              <a:ext uri="{FF2B5EF4-FFF2-40B4-BE49-F238E27FC236}">
                <a16:creationId xmlns:a16="http://schemas.microsoft.com/office/drawing/2014/main" id="{1C72B77D-69B2-CDD6-B5EB-3CE7C2C51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8" y="12232497"/>
            <a:ext cx="1873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000"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集客セミナー</a:t>
            </a:r>
          </a:p>
        </p:txBody>
      </p:sp>
      <p:pic>
        <p:nvPicPr>
          <p:cNvPr id="29" name="図 2">
            <a:extLst>
              <a:ext uri="{FF2B5EF4-FFF2-40B4-BE49-F238E27FC236}">
                <a16:creationId xmlns:a16="http://schemas.microsoft.com/office/drawing/2014/main" id="{D7DE576B-4CAC-3D57-2AC7-87F9F7BFD8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963" y="7982760"/>
            <a:ext cx="28098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正方形/長方形 6">
            <a:extLst>
              <a:ext uri="{FF2B5EF4-FFF2-40B4-BE49-F238E27FC236}">
                <a16:creationId xmlns:a16="http://schemas.microsoft.com/office/drawing/2014/main" id="{395A9A90-B151-29B9-8D06-749E55A88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425" y="8127222"/>
            <a:ext cx="2519363" cy="3024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pic>
        <p:nvPicPr>
          <p:cNvPr id="31" name="図 3">
            <a:extLst>
              <a:ext uri="{FF2B5EF4-FFF2-40B4-BE49-F238E27FC236}">
                <a16:creationId xmlns:a16="http://schemas.microsoft.com/office/drawing/2014/main" id="{5608ED1C-8582-1517-397E-0CBCC00B80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463" y="7766860"/>
            <a:ext cx="1976437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テキスト ボックス 5">
            <a:extLst>
              <a:ext uri="{FF2B5EF4-FFF2-40B4-BE49-F238E27FC236}">
                <a16:creationId xmlns:a16="http://schemas.microsoft.com/office/drawing/2014/main" id="{B60EE5E9-AFCF-313E-16A2-8A2D51B19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263" y="7928785"/>
            <a:ext cx="10636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講</a:t>
            </a:r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師</a:t>
            </a:r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紹</a:t>
            </a:r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介</a:t>
            </a:r>
          </a:p>
        </p:txBody>
      </p:sp>
      <p:sp>
        <p:nvSpPr>
          <p:cNvPr id="33" name="テキスト ボックス 5">
            <a:extLst>
              <a:ext uri="{FF2B5EF4-FFF2-40B4-BE49-F238E27FC236}">
                <a16:creationId xmlns:a16="http://schemas.microsoft.com/office/drawing/2014/main" id="{3E61F801-9277-F072-6588-DC95AFC6F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425" y="8416147"/>
            <a:ext cx="19431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900" b="1">
                <a:latin typeface="メイリオ" panose="020B0604030504040204" pitchFamily="34" charset="-128"/>
                <a:ea typeface="メイリオ" panose="020B0604030504040204" pitchFamily="34" charset="-128"/>
              </a:rPr>
              <a:t>株式会社</a:t>
            </a:r>
            <a:r>
              <a:rPr lang="en-US" altLang="ja-JP" sz="900" b="1">
                <a:latin typeface="メイリオ" panose="020B0604030504040204" pitchFamily="34" charset="-128"/>
                <a:ea typeface="メイリオ" panose="020B0604030504040204" pitchFamily="34" charset="-128"/>
              </a:rPr>
              <a:t>BESTWEB</a:t>
            </a:r>
          </a:p>
          <a:p>
            <a:pPr eaLnBrk="1" hangingPunct="1"/>
            <a:r>
              <a:rPr lang="ja-JP" altLang="en-US" sz="900" b="1">
                <a:latin typeface="メイリオ" panose="020B0604030504040204" pitchFamily="34" charset="-128"/>
                <a:ea typeface="メイリオ" panose="020B0604030504040204" pitchFamily="34" charset="-128"/>
              </a:rPr>
              <a:t>代表取締役</a:t>
            </a:r>
          </a:p>
          <a:p>
            <a:pPr eaLnBrk="1" hangingPunct="1"/>
            <a:endParaRPr lang="ja-JP" altLang="en-US" sz="1200" b="1">
              <a:latin typeface="メイリオ" panose="020B0604030504040204" pitchFamily="34" charset="-128"/>
              <a:ea typeface="メイリオ" panose="020B0604030504040204" pitchFamily="34" charset="-128"/>
            </a:endParaRPr>
          </a:p>
          <a:p>
            <a:pPr eaLnBrk="1" hangingPunct="1"/>
            <a:r>
              <a:rPr lang="ja-JP" altLang="en-US" sz="1800" b="1">
                <a:latin typeface="メイリオ" panose="020B0604030504040204" pitchFamily="34" charset="-128"/>
                <a:ea typeface="メイリオ" panose="020B0604030504040204" pitchFamily="34" charset="-128"/>
              </a:rPr>
              <a:t>上部 良氏</a:t>
            </a:r>
          </a:p>
        </p:txBody>
      </p:sp>
      <p:pic>
        <p:nvPicPr>
          <p:cNvPr id="34" name="図 4">
            <a:extLst>
              <a:ext uri="{FF2B5EF4-FFF2-40B4-BE49-F238E27FC236}">
                <a16:creationId xmlns:a16="http://schemas.microsoft.com/office/drawing/2014/main" id="{8D493798-2AC4-4B03-6187-8A5B664808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8357410"/>
            <a:ext cx="19431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テキスト ボックス 5">
            <a:extLst>
              <a:ext uri="{FF2B5EF4-FFF2-40B4-BE49-F238E27FC236}">
                <a16:creationId xmlns:a16="http://schemas.microsoft.com/office/drawing/2014/main" id="{8EB1BC9C-329E-CFB0-4FCE-73980054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8863" y="9424210"/>
            <a:ext cx="237648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〈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事業概要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〉</a:t>
            </a:r>
          </a:p>
          <a:p>
            <a:pPr eaLnBrk="1" hangingPunct="1">
              <a:defRPr/>
            </a:pP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ウェブサイトの制作、集客コンサルティング。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SEO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コンサルティング。広告代理、広告受託等</a:t>
            </a:r>
          </a:p>
          <a:p>
            <a:pPr eaLnBrk="1" hangingPunct="1">
              <a:defRPr/>
            </a:pP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〈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プロフィール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〉</a:t>
            </a:r>
          </a:p>
          <a:p>
            <a:pPr eaLnBrk="1" hangingPunct="1">
              <a:defRPr/>
            </a:pP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東京・名古屋を拠点にインターネットを通じた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SEO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対策、リスティング広告などの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WEB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集客に携わる若き経営者。全国で多数セミナー開催。著書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『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プロブロガー講座</a:t>
            </a:r>
            <a:r>
              <a:rPr lang="en-US" altLang="ja-JP" sz="1050" dirty="0">
                <a:latin typeface="メイリオ"/>
                <a:ea typeface="メイリオ"/>
                <a:cs typeface="メイリオ"/>
              </a:rPr>
              <a:t>』</a:t>
            </a:r>
            <a:r>
              <a:rPr lang="ja-JP" altLang="en-US" sz="1050" dirty="0">
                <a:latin typeface="メイリオ"/>
                <a:ea typeface="メイリオ"/>
                <a:cs typeface="メイリオ"/>
              </a:rPr>
              <a:t>も人気。</a:t>
            </a:r>
          </a:p>
        </p:txBody>
      </p:sp>
      <p:sp>
        <p:nvSpPr>
          <p:cNvPr id="36" name="テキスト ボックス 5">
            <a:extLst>
              <a:ext uri="{FF2B5EF4-FFF2-40B4-BE49-F238E27FC236}">
                <a16:creationId xmlns:a16="http://schemas.microsoft.com/office/drawing/2014/main" id="{94979EC0-1EE8-5287-68CB-F7B264BE3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6900" y="2282047"/>
            <a:ext cx="45243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44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すぐはじめられる</a:t>
            </a:r>
          </a:p>
        </p:txBody>
      </p:sp>
      <p:sp>
        <p:nvSpPr>
          <p:cNvPr id="37" name="テキスト ボックス 5">
            <a:extLst>
              <a:ext uri="{FF2B5EF4-FFF2-40B4-BE49-F238E27FC236}">
                <a16:creationId xmlns:a16="http://schemas.microsoft.com/office/drawing/2014/main" id="{4308C681-0273-52A1-2ECF-CFF66913E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2366185"/>
            <a:ext cx="6335712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6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WEB</a:t>
            </a:r>
          </a:p>
        </p:txBody>
      </p:sp>
      <p:sp>
        <p:nvSpPr>
          <p:cNvPr id="38" name="正方形/長方形 7">
            <a:extLst>
              <a:ext uri="{FF2B5EF4-FFF2-40B4-BE49-F238E27FC236}">
                <a16:creationId xmlns:a16="http://schemas.microsoft.com/office/drawing/2014/main" id="{DE24888A-1F9E-4F99-95EC-FE95ED2BC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7913" y="6111097"/>
            <a:ext cx="53467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15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セミナー</a:t>
            </a:r>
          </a:p>
        </p:txBody>
      </p:sp>
      <p:sp>
        <p:nvSpPr>
          <p:cNvPr id="39" name="正方形/長方形 8">
            <a:extLst>
              <a:ext uri="{FF2B5EF4-FFF2-40B4-BE49-F238E27FC236}">
                <a16:creationId xmlns:a16="http://schemas.microsoft.com/office/drawing/2014/main" id="{D997379B-8729-20DA-889E-64A121716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138" y="4310872"/>
            <a:ext cx="372268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3800" b="1">
                <a:latin typeface="ＭＳ Ｐ明朝" panose="02020600040205080304" pitchFamily="18" charset="-128"/>
                <a:ea typeface="ＭＳ Ｐ明朝" panose="02020600040205080304" pitchFamily="18" charset="-128"/>
              </a:rPr>
              <a:t>集客</a:t>
            </a:r>
            <a:endParaRPr lang="en-US" altLang="ja-JP" sz="13800" b="1"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40" name="テキスト ボックス 5">
            <a:extLst>
              <a:ext uri="{FF2B5EF4-FFF2-40B4-BE49-F238E27FC236}">
                <a16:creationId xmlns:a16="http://schemas.microsoft.com/office/drawing/2014/main" id="{C8B599FA-81E2-00E6-7FCB-0185C5E3D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9875" y="2675747"/>
            <a:ext cx="2159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1600" b="1">
                <a:solidFill>
                  <a:srgbClr val="D20000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参加者特典付</a:t>
            </a:r>
          </a:p>
        </p:txBody>
      </p:sp>
      <p:sp>
        <p:nvSpPr>
          <p:cNvPr id="41" name="テキスト ボックス 5">
            <a:extLst>
              <a:ext uri="{FF2B5EF4-FFF2-40B4-BE49-F238E27FC236}">
                <a16:creationId xmlns:a16="http://schemas.microsoft.com/office/drawing/2014/main" id="{975FDBA4-1B20-3036-07F4-03E0BF2C70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9875" y="2869422"/>
            <a:ext cx="215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4000" b="1">
                <a:latin typeface="メイリオ" panose="020B0604030504040204" pitchFamily="34" charset="-128"/>
                <a:ea typeface="メイリオ" panose="020B0604030504040204" pitchFamily="34" charset="-128"/>
              </a:rPr>
              <a:t>参加費</a:t>
            </a:r>
          </a:p>
        </p:txBody>
      </p:sp>
      <p:sp>
        <p:nvSpPr>
          <p:cNvPr id="42" name="テキスト ボックス 5">
            <a:extLst>
              <a:ext uri="{FF2B5EF4-FFF2-40B4-BE49-F238E27FC236}">
                <a16:creationId xmlns:a16="http://schemas.microsoft.com/office/drawing/2014/main" id="{03B0D7EE-0DAF-F7D4-F542-26F8C6776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9875" y="3396472"/>
            <a:ext cx="2159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ja-JP" sz="3600" b="1">
                <a:latin typeface="メイリオ" panose="020B0604030504040204" pitchFamily="34" charset="-128"/>
                <a:ea typeface="メイリオ" panose="020B0604030504040204" pitchFamily="34" charset="-128"/>
              </a:rPr>
              <a:t>¥2,000</a:t>
            </a:r>
            <a:endParaRPr lang="ja-JP" altLang="en-US" sz="3600" b="1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pic>
        <p:nvPicPr>
          <p:cNvPr id="43" name="図 9">
            <a:extLst>
              <a:ext uri="{FF2B5EF4-FFF2-40B4-BE49-F238E27FC236}">
                <a16:creationId xmlns:a16="http://schemas.microsoft.com/office/drawing/2014/main" id="{5B0DD100-7401-5B9C-640C-07DFEF220D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75" y="4887135"/>
            <a:ext cx="1054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図 10">
            <a:extLst>
              <a:ext uri="{FF2B5EF4-FFF2-40B4-BE49-F238E27FC236}">
                <a16:creationId xmlns:a16="http://schemas.microsoft.com/office/drawing/2014/main" id="{6889F511-4DFA-40D1-73C7-E4C99A8C3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5895197"/>
            <a:ext cx="939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図 11">
            <a:extLst>
              <a:ext uri="{FF2B5EF4-FFF2-40B4-BE49-F238E27FC236}">
                <a16:creationId xmlns:a16="http://schemas.microsoft.com/office/drawing/2014/main" id="{88A68F25-F30E-5D2D-1670-B3BD55C1D0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6398435"/>
            <a:ext cx="9525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図 12">
            <a:extLst>
              <a:ext uri="{FF2B5EF4-FFF2-40B4-BE49-F238E27FC236}">
                <a16:creationId xmlns:a16="http://schemas.microsoft.com/office/drawing/2014/main" id="{6A47FC37-0FA0-1691-7744-67060DFB06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6974697"/>
            <a:ext cx="9779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図 13">
            <a:extLst>
              <a:ext uri="{FF2B5EF4-FFF2-40B4-BE49-F238E27FC236}">
                <a16:creationId xmlns:a16="http://schemas.microsoft.com/office/drawing/2014/main" id="{0FF8D936-D90B-04AD-85C0-D0265C0A7F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575" y="7190597"/>
            <a:ext cx="8255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図 14">
            <a:extLst>
              <a:ext uri="{FF2B5EF4-FFF2-40B4-BE49-F238E27FC236}">
                <a16:creationId xmlns:a16="http://schemas.microsoft.com/office/drawing/2014/main" id="{F14C0520-02B9-DA6A-D904-50DEC591B6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25" y="4742672"/>
            <a:ext cx="1143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図 15">
            <a:extLst>
              <a:ext uri="{FF2B5EF4-FFF2-40B4-BE49-F238E27FC236}">
                <a16:creationId xmlns:a16="http://schemas.microsoft.com/office/drawing/2014/main" id="{4039ABCB-300D-C667-85B2-8764FD9148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88" y="5679297"/>
            <a:ext cx="1041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テキスト ボックス 5">
            <a:extLst>
              <a:ext uri="{FF2B5EF4-FFF2-40B4-BE49-F238E27FC236}">
                <a16:creationId xmlns:a16="http://schemas.microsoft.com/office/drawing/2014/main" id="{1DEA287C-5A2F-8B60-D299-5EC10F959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588" y="8220885"/>
            <a:ext cx="388937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経営者様、個人事業主様、</a:t>
            </a: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これから起業する方、</a:t>
            </a: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フリーランスを考えている方、</a:t>
            </a: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その他集客に興味を持たれている</a:t>
            </a: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方々向けのセミナーです。</a:t>
            </a:r>
          </a:p>
        </p:txBody>
      </p:sp>
      <p:sp>
        <p:nvSpPr>
          <p:cNvPr id="51" name="テキスト ボックス 5">
            <a:extLst>
              <a:ext uri="{FF2B5EF4-FFF2-40B4-BE49-F238E27FC236}">
                <a16:creationId xmlns:a16="http://schemas.microsoft.com/office/drawing/2014/main" id="{E14B626C-4D74-DAEC-5A90-75088E454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2150" y="9567085"/>
            <a:ext cx="4176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3200" b="1">
                <a:latin typeface="メイリオ" panose="020B0604030504040204" pitchFamily="34" charset="-128"/>
                <a:ea typeface="メイリオ" panose="020B0604030504040204" pitchFamily="34" charset="-128"/>
              </a:rPr>
              <a:t>2018</a:t>
            </a:r>
            <a:r>
              <a:rPr lang="en-US" altLang="ja-JP" sz="4000" b="1">
                <a:latin typeface="メイリオ" panose="020B0604030504040204" pitchFamily="34" charset="-128"/>
                <a:ea typeface="メイリオ" panose="020B0604030504040204" pitchFamily="34" charset="-128"/>
              </a:rPr>
              <a:t>.</a:t>
            </a:r>
            <a:r>
              <a:rPr lang="en-US" altLang="ja-JP" sz="5400" b="1">
                <a:latin typeface="メイリオ" panose="020B0604030504040204" pitchFamily="34" charset="-128"/>
                <a:ea typeface="メイリオ" panose="020B0604030504040204" pitchFamily="34" charset="-128"/>
              </a:rPr>
              <a:t>5</a:t>
            </a:r>
            <a:r>
              <a:rPr lang="en-US" altLang="ja-JP" sz="4000" b="1">
                <a:latin typeface="メイリオ" panose="020B0604030504040204" pitchFamily="34" charset="-128"/>
                <a:ea typeface="メイリオ" panose="020B0604030504040204" pitchFamily="34" charset="-128"/>
              </a:rPr>
              <a:t>.</a:t>
            </a:r>
            <a:r>
              <a:rPr lang="en-US" altLang="ja-JP" sz="5400" b="1">
                <a:latin typeface="メイリオ" panose="020B0604030504040204" pitchFamily="34" charset="-128"/>
                <a:ea typeface="メイリオ" panose="020B0604030504040204" pitchFamily="34" charset="-128"/>
              </a:rPr>
              <a:t>23</a:t>
            </a:r>
            <a:r>
              <a:rPr lang="en-US" altLang="ja-JP" sz="3200" b="1">
                <a:latin typeface="メイリオ" panose="020B0604030504040204" pitchFamily="34" charset="-128"/>
                <a:ea typeface="メイリオ" panose="020B0604030504040204" pitchFamily="34" charset="-128"/>
              </a:rPr>
              <a:t>(</a:t>
            </a:r>
            <a:r>
              <a:rPr lang="ja-JP" altLang="en-US" sz="3200" b="1">
                <a:latin typeface="メイリオ" panose="020B0604030504040204" pitchFamily="34" charset="-128"/>
                <a:ea typeface="メイリオ" panose="020B0604030504040204" pitchFamily="34" charset="-128"/>
              </a:rPr>
              <a:t>土</a:t>
            </a:r>
            <a:r>
              <a:rPr lang="en-US" altLang="ja-JP" sz="3200" b="1">
                <a:latin typeface="メイリオ" panose="020B0604030504040204" pitchFamily="34" charset="-128"/>
                <a:ea typeface="メイリオ" panose="020B0604030504040204" pitchFamily="34" charset="-128"/>
              </a:rPr>
              <a:t>)</a:t>
            </a:r>
            <a:endParaRPr lang="ja-JP" altLang="en-US" sz="3200" b="1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52" name="正方形/長方形 16">
            <a:extLst>
              <a:ext uri="{FF2B5EF4-FFF2-40B4-BE49-F238E27FC236}">
                <a16:creationId xmlns:a16="http://schemas.microsoft.com/office/drawing/2014/main" id="{61B8A00D-3154-6F46-529C-73B6E0E27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875" y="10335435"/>
            <a:ext cx="3168650" cy="300037"/>
          </a:xfrm>
          <a:prstGeom prst="rect">
            <a:avLst/>
          </a:prstGeom>
          <a:solidFill>
            <a:srgbClr val="D200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lang="ja-JP" altLang="en-US"/>
          </a:p>
        </p:txBody>
      </p:sp>
      <p:sp>
        <p:nvSpPr>
          <p:cNvPr id="53" name="テキスト ボックス 5">
            <a:extLst>
              <a:ext uri="{FF2B5EF4-FFF2-40B4-BE49-F238E27FC236}">
                <a16:creationId xmlns:a16="http://schemas.microsoft.com/office/drawing/2014/main" id="{995F54BB-D933-0E16-7ADD-9127AFCFA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588" y="10359247"/>
            <a:ext cx="3889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会場</a:t>
            </a:r>
            <a:r>
              <a:rPr lang="en-US" altLang="ja-JP" sz="1800">
                <a:latin typeface="メイリオ" panose="020B0604030504040204" pitchFamily="34" charset="-128"/>
                <a:ea typeface="メイリオ" panose="020B0604030504040204" pitchFamily="34" charset="-128"/>
              </a:rPr>
              <a:t>/ </a:t>
            </a:r>
            <a:r>
              <a:rPr lang="en-US" altLang="ja-JP" sz="1800">
                <a:solidFill>
                  <a:schemeClr val="bg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800">
                <a:solidFill>
                  <a:schemeClr val="bg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マーケティングビレッジ</a:t>
            </a:r>
            <a:endParaRPr lang="en-US" altLang="ja-JP" sz="1800">
              <a:solidFill>
                <a:schemeClr val="bg1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定員</a:t>
            </a:r>
            <a:r>
              <a:rPr lang="en-US" altLang="ja-JP" sz="1800">
                <a:latin typeface="メイリオ" panose="020B0604030504040204" pitchFamily="34" charset="-128"/>
                <a:ea typeface="メイリオ" panose="020B0604030504040204" pitchFamily="34" charset="-128"/>
              </a:rPr>
              <a:t>/</a:t>
            </a:r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各</a:t>
            </a:r>
            <a:r>
              <a:rPr lang="en-US" altLang="ja-JP" sz="1800">
                <a:latin typeface="メイリオ" panose="020B0604030504040204" pitchFamily="34" charset="-128"/>
                <a:ea typeface="メイリオ" panose="020B0604030504040204" pitchFamily="34" charset="-128"/>
              </a:rPr>
              <a:t>40</a:t>
            </a:r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名様</a:t>
            </a:r>
            <a:r>
              <a:rPr lang="en-US" altLang="ja-JP" sz="1400">
                <a:latin typeface="メイリオ" panose="020B0604030504040204" pitchFamily="34" charset="-128"/>
                <a:ea typeface="メイリオ" panose="020B0604030504040204" pitchFamily="34" charset="-128"/>
              </a:rPr>
              <a:t>(</a:t>
            </a:r>
            <a:r>
              <a:rPr lang="ja-JP" altLang="en-US" sz="1400">
                <a:latin typeface="メイリオ" panose="020B0604030504040204" pitchFamily="34" charset="-128"/>
                <a:ea typeface="メイリオ" panose="020B0604030504040204" pitchFamily="34" charset="-128"/>
              </a:rPr>
              <a:t>応募多数の場合は抽選</a:t>
            </a:r>
            <a:r>
              <a:rPr lang="en-US" altLang="ja-JP" sz="1400">
                <a:latin typeface="メイリオ" panose="020B0604030504040204" pitchFamily="34" charset="-128"/>
                <a:ea typeface="メイリオ" panose="020B0604030504040204" pitchFamily="34" charset="-128"/>
              </a:rPr>
              <a:t>)</a:t>
            </a:r>
          </a:p>
          <a:p>
            <a:pPr eaLnBrk="1" hangingPunct="1"/>
            <a:r>
              <a:rPr lang="ja-JP" altLang="en-US" sz="1800">
                <a:latin typeface="メイリオ" panose="020B0604030504040204" pitchFamily="34" charset="-128"/>
                <a:ea typeface="メイリオ" panose="020B0604030504040204" pitchFamily="34" charset="-128"/>
              </a:rPr>
              <a:t>時間</a:t>
            </a:r>
            <a:r>
              <a:rPr lang="en-US" altLang="ja-JP" sz="1800">
                <a:latin typeface="メイリオ" panose="020B0604030504040204" pitchFamily="34" charset="-128"/>
                <a:ea typeface="メイリオ" panose="020B0604030504040204" pitchFamily="34" charset="-128"/>
              </a:rPr>
              <a:t>/18:00〜20:15</a:t>
            </a:r>
            <a:r>
              <a:rPr lang="en-US" altLang="ja-JP" sz="1400">
                <a:latin typeface="メイリオ" panose="020B0604030504040204" pitchFamily="34" charset="-128"/>
                <a:ea typeface="メイリオ" panose="020B0604030504040204" pitchFamily="34" charset="-128"/>
              </a:rPr>
              <a:t>(</a:t>
            </a:r>
            <a:r>
              <a:rPr lang="ja-JP" altLang="en-US" sz="1400">
                <a:latin typeface="メイリオ" panose="020B0604030504040204" pitchFamily="34" charset="-128"/>
                <a:ea typeface="メイリオ" panose="020B0604030504040204" pitchFamily="34" charset="-128"/>
              </a:rPr>
              <a:t>休憩</a:t>
            </a:r>
            <a:r>
              <a:rPr lang="en-US" altLang="ja-JP" sz="1400">
                <a:latin typeface="メイリオ" panose="020B0604030504040204" pitchFamily="34" charset="-128"/>
                <a:ea typeface="メイリオ" panose="020B0604030504040204" pitchFamily="34" charset="-128"/>
              </a:rPr>
              <a:t>15</a:t>
            </a:r>
            <a:r>
              <a:rPr lang="ja-JP" altLang="en-US" sz="1400">
                <a:latin typeface="メイリオ" panose="020B0604030504040204" pitchFamily="34" charset="-128"/>
                <a:ea typeface="メイリオ" panose="020B0604030504040204" pitchFamily="34" charset="-128"/>
              </a:rPr>
              <a:t>分</a:t>
            </a:r>
            <a:r>
              <a:rPr lang="en-US" altLang="ja-JP" sz="1400">
                <a:latin typeface="メイリオ" panose="020B0604030504040204" pitchFamily="34" charset="-128"/>
                <a:ea typeface="メイリオ" panose="020B0604030504040204" pitchFamily="34" charset="-128"/>
              </a:rPr>
              <a:t>)</a:t>
            </a:r>
            <a:endParaRPr lang="ja-JP" altLang="en-US" sz="180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pic>
        <p:nvPicPr>
          <p:cNvPr id="54" name="図 17">
            <a:extLst>
              <a:ext uri="{FF2B5EF4-FFF2-40B4-BE49-F238E27FC236}">
                <a16:creationId xmlns:a16="http://schemas.microsoft.com/office/drawing/2014/main" id="{72EC00EA-B96E-AAE1-FBEB-FBC96211261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11872135"/>
            <a:ext cx="317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図 18">
            <a:extLst>
              <a:ext uri="{FF2B5EF4-FFF2-40B4-BE49-F238E27FC236}">
                <a16:creationId xmlns:a16="http://schemas.microsoft.com/office/drawing/2014/main" id="{543AE37D-340A-CF1D-67AB-B02B3FF3941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11889597"/>
            <a:ext cx="4572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4603</TotalTime>
  <Words>297</Words>
  <Application>Microsoft Office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Kozuka Gothic Pro R</vt:lpstr>
      <vt:lpstr>ＭＳ Ｐ明朝</vt:lpstr>
      <vt:lpstr>メイリオ</vt:lpstr>
      <vt:lpstr>游ゴシック</vt:lpstr>
      <vt:lpstr>Arial</vt:lpstr>
      <vt:lpstr>Calibri</vt:lpstr>
      <vt:lpstr>Office ​​テーマ</vt:lpstr>
      <vt:lpstr>PowerPoint プレゼンテーション</vt:lpstr>
    </vt:vector>
  </TitlesOfParts>
  <Company>Ex-Imageユーザー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Ex-Image</dc:creator>
  <cp:lastModifiedBy>佐藤 美奈子</cp:lastModifiedBy>
  <cp:revision>53</cp:revision>
  <dcterms:created xsi:type="dcterms:W3CDTF">2013-04-19T06:36:19Z</dcterms:created>
  <dcterms:modified xsi:type="dcterms:W3CDTF">2024-07-26T06:50:16Z</dcterms:modified>
</cp:coreProperties>
</file>