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0691813" cy="15119350"/>
  <p:notesSz cx="6858000" cy="9144000"/>
  <p:defaultTextStyle>
    <a:defPPr>
      <a:defRPr lang="ja-JP"/>
    </a:defPPr>
    <a:lvl1pPr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534988" indent="-65088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071563" indent="-131763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606550" indent="-196850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144713" indent="-263525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9" autoAdjust="0"/>
  </p:normalViewPr>
  <p:slideViewPr>
    <p:cSldViewPr>
      <p:cViewPr varScale="1">
        <p:scale>
          <a:sx n="37" d="100"/>
          <a:sy n="37" d="100"/>
        </p:scale>
        <p:origin x="1608" y="90"/>
      </p:cViewPr>
      <p:guideLst>
        <p:guide orient="horz" pos="476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C4710-66BE-43F8-BD54-58CC6176F1E6}" type="datetimeFigureOut">
              <a:rPr kumimoji="1" lang="ja-JP" altLang="en-US" smtClean="0"/>
              <a:t>2024/7/26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D714C-8FFB-4FF5-8BBB-1FBF70CE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8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D714C-8FFB-4FF5-8BBB-1FBF70CE602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105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E718336-A4DA-553F-C993-F5414A6565B3}"/>
              </a:ext>
            </a:extLst>
          </p:cNvPr>
          <p:cNvGrpSpPr/>
          <p:nvPr userDrawn="1"/>
        </p:nvGrpSpPr>
        <p:grpSpPr>
          <a:xfrm>
            <a:off x="665880" y="225492"/>
            <a:ext cx="9528624" cy="14701777"/>
            <a:chOff x="665880" y="225492"/>
            <a:chExt cx="9528624" cy="14701777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3E3C859B-C13E-C5DF-C291-088227137564}"/>
                </a:ext>
              </a:extLst>
            </p:cNvPr>
            <p:cNvSpPr/>
            <p:nvPr userDrawn="1"/>
          </p:nvSpPr>
          <p:spPr bwMode="auto">
            <a:xfrm>
              <a:off x="1565275" y="2211388"/>
              <a:ext cx="7558088" cy="10691812"/>
            </a:xfrm>
            <a:prstGeom prst="rect">
              <a:avLst/>
            </a:prstGeom>
            <a:noFill/>
            <a:ln w="3175"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3E120F8D-55F6-3605-99D6-F4AFAFA71EC4}"/>
                </a:ext>
              </a:extLst>
            </p:cNvPr>
            <p:cNvSpPr/>
            <p:nvPr userDrawn="1"/>
          </p:nvSpPr>
          <p:spPr bwMode="auto">
            <a:xfrm>
              <a:off x="1457325" y="2103438"/>
              <a:ext cx="7773988" cy="10907712"/>
            </a:xfrm>
            <a:prstGeom prst="rect">
              <a:avLst/>
            </a:prstGeom>
            <a:noFill/>
            <a:ln w="3175"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0D13B0E0-1D51-AC60-ED33-EB34A6266C79}"/>
                </a:ext>
              </a:extLst>
            </p:cNvPr>
            <p:cNvSpPr/>
            <p:nvPr userDrawn="1"/>
          </p:nvSpPr>
          <p:spPr bwMode="auto">
            <a:xfrm>
              <a:off x="1691370" y="2337483"/>
              <a:ext cx="7344000" cy="10476000"/>
            </a:xfrm>
            <a:prstGeom prst="rect">
              <a:avLst/>
            </a:prstGeom>
            <a:noFill/>
            <a:ln w="3175">
              <a:solidFill>
                <a:srgbClr val="00B0F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cxnSp>
          <p:nvCxnSpPr>
            <p:cNvPr id="9" name="直線コネクタ 4">
              <a:extLst>
                <a:ext uri="{FF2B5EF4-FFF2-40B4-BE49-F238E27FC236}">
                  <a16:creationId xmlns:a16="http://schemas.microsoft.com/office/drawing/2014/main" id="{81B88652-23FA-10D5-60E3-216A35361711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690411" y="13366800"/>
              <a:ext cx="0" cy="392031"/>
            </a:xfrm>
            <a:prstGeom prst="line">
              <a:avLst/>
            </a:prstGeom>
            <a:noFill/>
            <a:ln w="635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直線コネクタ 56">
              <a:extLst>
                <a:ext uri="{FF2B5EF4-FFF2-40B4-BE49-F238E27FC236}">
                  <a16:creationId xmlns:a16="http://schemas.microsoft.com/office/drawing/2014/main" id="{F7D16B8F-EE40-452D-771F-38E9F1E991AE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562181" y="13384578"/>
              <a:ext cx="0" cy="923731"/>
            </a:xfrm>
            <a:prstGeom prst="line">
              <a:avLst/>
            </a:prstGeom>
            <a:noFill/>
            <a:ln w="63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直線コネクタ 58">
              <a:extLst>
                <a:ext uri="{FF2B5EF4-FFF2-40B4-BE49-F238E27FC236}">
                  <a16:creationId xmlns:a16="http://schemas.microsoft.com/office/drawing/2014/main" id="{2E0DE936-79D4-685D-AAE4-13447666D844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123888" y="13388400"/>
              <a:ext cx="0" cy="923731"/>
            </a:xfrm>
            <a:prstGeom prst="line">
              <a:avLst/>
            </a:prstGeom>
            <a:noFill/>
            <a:ln w="63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7AB63083-ED5B-3447-57FD-55B896368405}"/>
                </a:ext>
              </a:extLst>
            </p:cNvPr>
            <p:cNvCxnSpPr>
              <a:cxnSpLocks/>
            </p:cNvCxnSpPr>
            <p:nvPr userDrawn="1"/>
          </p:nvCxnSpPr>
          <p:spPr bwMode="auto">
            <a:xfrm flipV="1">
              <a:off x="1688353" y="13662331"/>
              <a:ext cx="7344000" cy="18024"/>
            </a:xfrm>
            <a:prstGeom prst="straightConnector1">
              <a:avLst/>
            </a:prstGeom>
            <a:noFill/>
            <a:ln w="6350" algn="ctr">
              <a:solidFill>
                <a:srgbClr val="00B0F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直線矢印コネクタ 65">
              <a:extLst>
                <a:ext uri="{FF2B5EF4-FFF2-40B4-BE49-F238E27FC236}">
                  <a16:creationId xmlns:a16="http://schemas.microsoft.com/office/drawing/2014/main" id="{6404EF5B-AB2B-0742-99C8-F3682E53103C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557338" y="14154353"/>
              <a:ext cx="7558088" cy="0"/>
            </a:xfrm>
            <a:prstGeom prst="straightConnector1">
              <a:avLst/>
            </a:prstGeom>
            <a:noFill/>
            <a:ln w="6350" algn="ctr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063C0263-9B95-CFC1-B527-6ECD2C9857ED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860403" y="13535358"/>
              <a:ext cx="4932914" cy="26188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rgbClr val="00B0F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切れてはいけない文字や図は水色の枠内に入れてください</a:t>
              </a:r>
            </a:p>
          </p:txBody>
        </p:sp>
        <p:sp>
          <p:nvSpPr>
            <p:cNvPr id="15" name="テキスト ボックス 70">
              <a:extLst>
                <a:ext uri="{FF2B5EF4-FFF2-40B4-BE49-F238E27FC236}">
                  <a16:creationId xmlns:a16="http://schemas.microsoft.com/office/drawing/2014/main" id="{77FA3EF1-DB06-1162-49B9-263A8B9F3EE6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682641" y="14046426"/>
              <a:ext cx="5326531" cy="261883"/>
            </a:xfrm>
            <a:prstGeom prst="rect">
              <a:avLst/>
            </a:prstGeom>
            <a:solidFill>
              <a:srgbClr val="FCE7EC"/>
            </a:solidFill>
            <a:ln w="9525">
              <a:solidFill>
                <a:srgbClr val="D8117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赤枠の範囲が仕上がりサイズです。</a:t>
              </a:r>
            </a:p>
          </p:txBody>
        </p:sp>
        <p:cxnSp>
          <p:nvCxnSpPr>
            <p:cNvPr id="16" name="直線コネクタ 55">
              <a:extLst>
                <a:ext uri="{FF2B5EF4-FFF2-40B4-BE49-F238E27FC236}">
                  <a16:creationId xmlns:a16="http://schemas.microsoft.com/office/drawing/2014/main" id="{306F5C85-2604-BFF6-0BD2-D1282B398A5F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040093" y="13367724"/>
              <a:ext cx="0" cy="392031"/>
            </a:xfrm>
            <a:prstGeom prst="line">
              <a:avLst/>
            </a:prstGeom>
            <a:noFill/>
            <a:ln w="635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8969787C-3FE0-1759-1185-61B94C5FB65B}"/>
                </a:ext>
              </a:extLst>
            </p:cNvPr>
            <p:cNvSpPr txBox="1"/>
            <p:nvPr userDrawn="1"/>
          </p:nvSpPr>
          <p:spPr>
            <a:xfrm>
              <a:off x="665880" y="225492"/>
              <a:ext cx="950456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rgbClr val="FF0000"/>
                  </a:solidFill>
                </a:rPr>
                <a:t>※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作成した原稿は「名前を付けて保存」からファイル形式を「</a:t>
              </a:r>
              <a:r>
                <a:rPr kumimoji="1" lang="en-US" altLang="ja-JP" sz="1800" b="1" dirty="0">
                  <a:solidFill>
                    <a:srgbClr val="FF0000"/>
                  </a:solidFill>
                </a:rPr>
                <a:t>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」にして保存してください。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kumimoji="1" lang="ja-JP" altLang="en-US" sz="1800" b="1" dirty="0">
                  <a:solidFill>
                    <a:srgbClr val="FF0000"/>
                  </a:solidFill>
                </a:rPr>
                <a:t>　サイズが変更される可能性があるため印刷から</a:t>
              </a:r>
              <a:r>
                <a:rPr kumimoji="1" lang="en-US" altLang="ja-JP" sz="1800" b="1" dirty="0">
                  <a:solidFill>
                    <a:srgbClr val="FF0000"/>
                  </a:solidFill>
                </a:rPr>
                <a:t>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に変換はしないでください。</a:t>
              </a:r>
            </a:p>
          </p:txBody>
        </p:sp>
        <p:cxnSp>
          <p:nvCxnSpPr>
            <p:cNvPr id="18" name="直線コネクタ 60">
              <a:extLst>
                <a:ext uri="{FF2B5EF4-FFF2-40B4-BE49-F238E27FC236}">
                  <a16:creationId xmlns:a16="http://schemas.microsoft.com/office/drawing/2014/main" id="{F44197DF-6902-4DDC-9C9E-FB97A915A148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445732" y="13382631"/>
              <a:ext cx="0" cy="1544638"/>
            </a:xfrm>
            <a:prstGeom prst="line">
              <a:avLst/>
            </a:prstGeom>
            <a:noFill/>
            <a:ln w="63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直線コネクタ 61">
              <a:extLst>
                <a:ext uri="{FF2B5EF4-FFF2-40B4-BE49-F238E27FC236}">
                  <a16:creationId xmlns:a16="http://schemas.microsoft.com/office/drawing/2014/main" id="{457BD467-12BB-53E6-B2F3-5B912664DAF0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239251" y="13367945"/>
              <a:ext cx="0" cy="1544638"/>
            </a:xfrm>
            <a:prstGeom prst="line">
              <a:avLst/>
            </a:prstGeom>
            <a:noFill/>
            <a:ln w="63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直線矢印コネクタ 67">
              <a:extLst>
                <a:ext uri="{FF2B5EF4-FFF2-40B4-BE49-F238E27FC236}">
                  <a16:creationId xmlns:a16="http://schemas.microsoft.com/office/drawing/2014/main" id="{6897A6D7-6FEF-1137-8738-3CD2B34A01CA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449388" y="14592383"/>
              <a:ext cx="7785100" cy="0"/>
            </a:xfrm>
            <a:prstGeom prst="straightConnector1">
              <a:avLst/>
            </a:prstGeom>
            <a:noFill/>
            <a:ln w="6350" algn="ctr">
              <a:solidFill>
                <a:srgbClr val="00B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テキスト ボックス 71">
              <a:extLst>
                <a:ext uri="{FF2B5EF4-FFF2-40B4-BE49-F238E27FC236}">
                  <a16:creationId xmlns:a16="http://schemas.microsoft.com/office/drawing/2014/main" id="{A37C9177-4446-5BAC-0D5A-0DB6D67505A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328988" y="14449508"/>
              <a:ext cx="5432425" cy="26193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緑枠の範囲はフチなし印刷をする場合背景を伸ばす範囲です。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D127FE5A-CC8B-7194-E486-2FED9E4A490A}"/>
                </a:ext>
              </a:extLst>
            </p:cNvPr>
            <p:cNvSpPr txBox="1"/>
            <p:nvPr userDrawn="1"/>
          </p:nvSpPr>
          <p:spPr>
            <a:xfrm>
              <a:off x="689942" y="871823"/>
              <a:ext cx="950456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rgbClr val="FF0000"/>
                  </a:solidFill>
                </a:rPr>
                <a:t>※PDF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に変換する前に「表示」＞「スライドマスター」画面で緑、赤、水色それぞれのガイド枠を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lang="ja-JP" altLang="en-US" sz="1800" b="1" dirty="0">
                  <a:solidFill>
                    <a:srgbClr val="FF0000"/>
                  </a:solidFill>
                </a:rPr>
                <a:t>　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削除してください。削除されていない場合は、ガイドが原稿に印刷されることがあります。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13583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762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4">
            <a:extLst>
              <a:ext uri="{FF2B5EF4-FFF2-40B4-BE49-F238E27FC236}">
                <a16:creationId xmlns:a16="http://schemas.microsoft.com/office/drawing/2014/main" id="{194DEE89-75AD-C9F0-4CE0-8B58034E1A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4838"/>
            <a:ext cx="184150" cy="338137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6019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591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5163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735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600">
              <a:latin typeface="Arial" panose="020B0604020202020204" pitchFamily="34" charset="0"/>
            </a:endParaRPr>
          </a:p>
        </p:txBody>
      </p:sp>
      <p:grpSp>
        <p:nvGrpSpPr>
          <p:cNvPr id="1028" name="グループ化 82">
            <a:extLst>
              <a:ext uri="{FF2B5EF4-FFF2-40B4-BE49-F238E27FC236}">
                <a16:creationId xmlns:a16="http://schemas.microsoft.com/office/drawing/2014/main" id="{48AC2274-EC49-4167-AADE-5AD7034C13C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16013" y="1774825"/>
            <a:ext cx="8456612" cy="11569700"/>
            <a:chOff x="567531" y="613829"/>
            <a:chExt cx="8456612" cy="11569832"/>
          </a:xfrm>
        </p:grpSpPr>
        <p:grpSp>
          <p:nvGrpSpPr>
            <p:cNvPr id="1038" name="グループ化 12">
              <a:extLst>
                <a:ext uri="{FF2B5EF4-FFF2-40B4-BE49-F238E27FC236}">
                  <a16:creationId xmlns:a16="http://schemas.microsoft.com/office/drawing/2014/main" id="{DD9329E4-DCCA-2DF5-CCF5-655EBAFCB77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290512" y="6246345"/>
              <a:ext cx="858838" cy="304800"/>
              <a:chOff x="1372" y="1471"/>
              <a:chExt cx="917042" cy="305083"/>
            </a:xfrm>
          </p:grpSpPr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2A794F2A-77B1-D754-9C75-E37C3C8EEB0C}"/>
                  </a:ext>
                </a:extLst>
              </p:cNvPr>
              <p:cNvCxnSpPr/>
              <p:nvPr/>
            </p:nvCxnSpPr>
            <p:spPr>
              <a:xfrm>
                <a:off x="520" y="84098"/>
                <a:ext cx="9119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AAF0B4FE-03C8-A2FA-4CA0-A8B2464CCD8C}"/>
                  </a:ext>
                </a:extLst>
              </p:cNvPr>
              <p:cNvCxnSpPr/>
              <p:nvPr/>
            </p:nvCxnSpPr>
            <p:spPr>
              <a:xfrm>
                <a:off x="453113" y="6238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9" name="グループ化 12">
              <a:extLst>
                <a:ext uri="{FF2B5EF4-FFF2-40B4-BE49-F238E27FC236}">
                  <a16:creationId xmlns:a16="http://schemas.microsoft.com/office/drawing/2014/main" id="{C8E36620-D4CB-A78A-B1E0-F795443CF75E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-5400000">
              <a:off x="8446288" y="6241583"/>
              <a:ext cx="850910" cy="304800"/>
              <a:chOff x="10689" y="-3296"/>
              <a:chExt cx="908577" cy="305083"/>
            </a:xfrm>
          </p:grpSpPr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4C794908-53B8-215D-E01A-0BCBAEC635D4}"/>
                  </a:ext>
                </a:extLst>
              </p:cNvPr>
              <p:cNvCxnSpPr/>
              <p:nvPr/>
            </p:nvCxnSpPr>
            <p:spPr>
              <a:xfrm>
                <a:off x="10689" y="74564"/>
                <a:ext cx="90857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F937603C-1AB3-0962-ACD0-8B77EF8F3C89}"/>
                  </a:ext>
                </a:extLst>
              </p:cNvPr>
              <p:cNvCxnSpPr/>
              <p:nvPr/>
            </p:nvCxnSpPr>
            <p:spPr>
              <a:xfrm>
                <a:off x="465952" y="-3296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40" name="グループ化 85">
              <a:extLst>
                <a:ext uri="{FF2B5EF4-FFF2-40B4-BE49-F238E27FC236}">
                  <a16:creationId xmlns:a16="http://schemas.microsoft.com/office/drawing/2014/main" id="{EBFC024E-2C06-92AC-0A80-00DD8967A872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77379" y="613829"/>
              <a:ext cx="440408" cy="437915"/>
              <a:chOff x="577379" y="613829"/>
              <a:chExt cx="440408" cy="437915"/>
            </a:xfrm>
          </p:grpSpPr>
          <p:sp>
            <p:nvSpPr>
              <p:cNvPr id="96" name="フリーフォーム 95">
                <a:extLst>
                  <a:ext uri="{FF2B5EF4-FFF2-40B4-BE49-F238E27FC236}">
                    <a16:creationId xmlns:a16="http://schemas.microsoft.com/office/drawing/2014/main" id="{A5D016BC-6343-D3A3-74AA-117176900618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7" name="フリーフォーム 96">
                <a:extLst>
                  <a:ext uri="{FF2B5EF4-FFF2-40B4-BE49-F238E27FC236}">
                    <a16:creationId xmlns:a16="http://schemas.microsoft.com/office/drawing/2014/main" id="{0C1D9B53-4F93-8E23-731B-4DB2230E8607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1" name="グループ化 86">
              <a:extLst>
                <a:ext uri="{FF2B5EF4-FFF2-40B4-BE49-F238E27FC236}">
                  <a16:creationId xmlns:a16="http://schemas.microsoft.com/office/drawing/2014/main" id="{C093C673-38E2-8A33-53B7-C7C4591E115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8572958" y="613829"/>
              <a:ext cx="440408" cy="437915"/>
              <a:chOff x="577379" y="613829"/>
              <a:chExt cx="440408" cy="437915"/>
            </a:xfrm>
          </p:grpSpPr>
          <p:sp>
            <p:nvSpPr>
              <p:cNvPr id="94" name="フリーフォーム 93">
                <a:extLst>
                  <a:ext uri="{FF2B5EF4-FFF2-40B4-BE49-F238E27FC236}">
                    <a16:creationId xmlns:a16="http://schemas.microsoft.com/office/drawing/2014/main" id="{963CADCA-3AB9-C937-D9FD-A9804FAA9DB2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5" name="フリーフォーム 94">
                <a:extLst>
                  <a:ext uri="{FF2B5EF4-FFF2-40B4-BE49-F238E27FC236}">
                    <a16:creationId xmlns:a16="http://schemas.microsoft.com/office/drawing/2014/main" id="{CC95EAD9-67F2-58F5-2D59-AF0BD70AE448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2" name="グループ化 87">
              <a:extLst>
                <a:ext uri="{FF2B5EF4-FFF2-40B4-BE49-F238E27FC236}">
                  <a16:creationId xmlns:a16="http://schemas.microsoft.com/office/drawing/2014/main" id="{D2DDD7BB-61AF-E83B-AB3F-85699B2F0E7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V="1">
              <a:off x="577379" y="11745746"/>
              <a:ext cx="440408" cy="437915"/>
              <a:chOff x="577379" y="613829"/>
              <a:chExt cx="440408" cy="437915"/>
            </a:xfrm>
          </p:grpSpPr>
          <p:sp>
            <p:nvSpPr>
              <p:cNvPr id="92" name="フリーフォーム 91">
                <a:extLst>
                  <a:ext uri="{FF2B5EF4-FFF2-40B4-BE49-F238E27FC236}">
                    <a16:creationId xmlns:a16="http://schemas.microsoft.com/office/drawing/2014/main" id="{C63781AA-F595-0248-FE1E-4AE7CD8F151B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3" name="フリーフォーム 92">
                <a:extLst>
                  <a:ext uri="{FF2B5EF4-FFF2-40B4-BE49-F238E27FC236}">
                    <a16:creationId xmlns:a16="http://schemas.microsoft.com/office/drawing/2014/main" id="{080E2FD5-17EE-0FCC-064B-34EB9B278D51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3" name="グループ化 88">
              <a:extLst>
                <a:ext uri="{FF2B5EF4-FFF2-40B4-BE49-F238E27FC236}">
                  <a16:creationId xmlns:a16="http://schemas.microsoft.com/office/drawing/2014/main" id="{13C440D4-CABF-3F4F-9EE8-B57194FEAEF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 flipV="1">
              <a:off x="8572958" y="11745746"/>
              <a:ext cx="440408" cy="437915"/>
              <a:chOff x="577379" y="613829"/>
              <a:chExt cx="440408" cy="437915"/>
            </a:xfrm>
          </p:grpSpPr>
          <p:sp>
            <p:nvSpPr>
              <p:cNvPr id="90" name="フリーフォーム 89">
                <a:extLst>
                  <a:ext uri="{FF2B5EF4-FFF2-40B4-BE49-F238E27FC236}">
                    <a16:creationId xmlns:a16="http://schemas.microsoft.com/office/drawing/2014/main" id="{E9AAF330-36AF-943C-11F4-A9F763A91C84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1" name="フリーフォーム 90">
                <a:extLst>
                  <a:ext uri="{FF2B5EF4-FFF2-40B4-BE49-F238E27FC236}">
                    <a16:creationId xmlns:a16="http://schemas.microsoft.com/office/drawing/2014/main" id="{DA5B34B5-BD97-0F1C-9426-87E1BDDE7EBC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</p:grp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B7AB3B68-F06F-2E2A-309A-F5CDE230598D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345113" y="1715179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4C1D19C0-962D-5750-0E82-87FFC24288E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41850" y="1943051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8270187-8874-E712-0F51-7090FD0B6445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344320" y="13020251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56369646-9D8A-81B2-1B54-8969A82F1782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41057" y="13248123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271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0641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81282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21923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625641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6075" indent="-34607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50888" indent="-28892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2083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3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9756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6pPr>
      <a:lvl7pPr marL="3013349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7pPr>
      <a:lvl8pPr marL="3476940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8pPr>
      <a:lvl9pPr marL="3940532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6359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27184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9077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54368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31796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8155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45145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70873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62" userDrawn="1">
          <p15:clr>
            <a:srgbClr val="F26B43"/>
          </p15:clr>
        </p15:guide>
        <p15:guide id="2" pos="33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D0F3D24-CAC3-4AB9-7664-ACC0F4A10AC9}"/>
              </a:ext>
            </a:extLst>
          </p:cNvPr>
          <p:cNvSpPr txBox="1"/>
          <p:nvPr/>
        </p:nvSpPr>
        <p:spPr>
          <a:xfrm>
            <a:off x="9450362" y="0"/>
            <a:ext cx="1241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/>
              <a:t>A4</a:t>
            </a:r>
            <a:r>
              <a:rPr kumimoji="1" lang="ja-JP" altLang="en-US" sz="1800" dirty="0"/>
              <a:t>広告面</a:t>
            </a:r>
          </a:p>
        </p:txBody>
      </p:sp>
      <p:sp>
        <p:nvSpPr>
          <p:cNvPr id="6" name="正方形/長方形 95">
            <a:extLst>
              <a:ext uri="{FF2B5EF4-FFF2-40B4-BE49-F238E27FC236}">
                <a16:creationId xmlns:a16="http://schemas.microsoft.com/office/drawing/2014/main" id="{624B7C95-46AD-273C-7317-B2F82ABEF2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6700" y="12136921"/>
            <a:ext cx="3455988" cy="287338"/>
          </a:xfrm>
          <a:prstGeom prst="rect">
            <a:avLst/>
          </a:prstGeom>
          <a:noFill/>
          <a:ln w="19050">
            <a:solidFill>
              <a:srgbClr val="FF974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16" name="正方形/長方形 51">
            <a:extLst>
              <a:ext uri="{FF2B5EF4-FFF2-40B4-BE49-F238E27FC236}">
                <a16:creationId xmlns:a16="http://schemas.microsoft.com/office/drawing/2014/main" id="{670E57A4-96A9-F1D7-9434-76E89E643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8913" y="2153134"/>
            <a:ext cx="7775575" cy="5184775"/>
          </a:xfrm>
          <a:prstGeom prst="rect">
            <a:avLst/>
          </a:prstGeom>
          <a:solidFill>
            <a:srgbClr val="31BBBE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9DE2470-9EBC-9736-3CCF-BF723B57F767}"/>
              </a:ext>
            </a:extLst>
          </p:cNvPr>
          <p:cNvSpPr txBox="1"/>
          <p:nvPr/>
        </p:nvSpPr>
        <p:spPr>
          <a:xfrm>
            <a:off x="3187700" y="3592996"/>
            <a:ext cx="4287838" cy="23288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ja-JP" altLang="en-US" sz="8000" dirty="0">
                <a:solidFill>
                  <a:schemeClr val="bg1"/>
                </a:solidFill>
                <a:latin typeface="+mj-ea"/>
                <a:ea typeface="+mj-ea"/>
              </a:rPr>
              <a:t>無料査定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ja-JP" altLang="en-US" sz="8000" dirty="0">
                <a:solidFill>
                  <a:schemeClr val="bg1"/>
                </a:solidFill>
                <a:latin typeface="+mj-ea"/>
                <a:ea typeface="+mj-ea"/>
              </a:rPr>
              <a:t>出張買取</a:t>
            </a:r>
          </a:p>
        </p:txBody>
      </p:sp>
      <p:sp>
        <p:nvSpPr>
          <p:cNvPr id="22" name="テキスト ボックス 43">
            <a:extLst>
              <a:ext uri="{FF2B5EF4-FFF2-40B4-BE49-F238E27FC236}">
                <a16:creationId xmlns:a16="http://schemas.microsoft.com/office/drawing/2014/main" id="{CE0EF1D0-CB9F-78D1-172E-AECC50CD1F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4350" y="8369784"/>
            <a:ext cx="5953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1600">
                <a:solidFill>
                  <a:srgbClr val="FFFFFF"/>
                </a:solidFill>
              </a:rPr>
              <a:t>簡単</a:t>
            </a:r>
          </a:p>
        </p:txBody>
      </p:sp>
      <p:sp>
        <p:nvSpPr>
          <p:cNvPr id="23" name="テキスト ボックス 48">
            <a:extLst>
              <a:ext uri="{FF2B5EF4-FFF2-40B4-BE49-F238E27FC236}">
                <a16:creationId xmlns:a16="http://schemas.microsoft.com/office/drawing/2014/main" id="{F22DD571-BA5F-6397-27B0-7414C46BD7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9881084"/>
            <a:ext cx="5081588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/>
              <a:t>より詳しい内容は資料求にて！</a:t>
            </a:r>
          </a:p>
        </p:txBody>
      </p:sp>
      <p:pic>
        <p:nvPicPr>
          <p:cNvPr id="25" name="図 1" descr="社ロゴ.png">
            <a:extLst>
              <a:ext uri="{FF2B5EF4-FFF2-40B4-BE49-F238E27FC236}">
                <a16:creationId xmlns:a16="http://schemas.microsoft.com/office/drawing/2014/main" id="{21FC5CCF-BFC7-A473-506D-2C6EA56101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688" y="2467459"/>
            <a:ext cx="14414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図形グループ 10">
            <a:extLst>
              <a:ext uri="{FF2B5EF4-FFF2-40B4-BE49-F238E27FC236}">
                <a16:creationId xmlns:a16="http://schemas.microsoft.com/office/drawing/2014/main" id="{DDAD5C99-26BD-FFF0-6226-6339C8ABA130}"/>
              </a:ext>
            </a:extLst>
          </p:cNvPr>
          <p:cNvGrpSpPr>
            <a:grpSpLocks/>
          </p:cNvGrpSpPr>
          <p:nvPr/>
        </p:nvGrpSpPr>
        <p:grpSpPr bwMode="auto">
          <a:xfrm>
            <a:off x="3402013" y="2945296"/>
            <a:ext cx="3960812" cy="677863"/>
            <a:chOff x="3402484" y="3528814"/>
            <a:chExt cx="3960440" cy="677108"/>
          </a:xfrm>
        </p:grpSpPr>
        <p:sp>
          <p:nvSpPr>
            <p:cNvPr id="28" name="テキスト ボックス 46">
              <a:extLst>
                <a:ext uri="{FF2B5EF4-FFF2-40B4-BE49-F238E27FC236}">
                  <a16:creationId xmlns:a16="http://schemas.microsoft.com/office/drawing/2014/main" id="{D3DAE9FD-AE30-2814-FE77-FAE5649619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6932" y="3528814"/>
              <a:ext cx="3612811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/>
              <a:ext uri="{91240B29-F687-4f45-9708-019B960494DF}"/>
            </a:extLst>
          </p:spPr>
          <p:txBody>
            <a:bodyPr wrap="none">
              <a:spAutoFit/>
            </a:bodyPr>
            <a:lstStyle>
              <a:lvl1pPr algn="ctr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algn="ctr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algn="ctr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algn="ctr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algn="ctr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fontAlgn="base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fontAlgn="base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fontAlgn="base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fontAlgn="base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1900" dirty="0">
                  <a:solidFill>
                    <a:srgbClr val="FFFFFF"/>
                  </a:solidFill>
                  <a:latin typeface="+mn-ea"/>
                  <a:ea typeface="+mn-ea"/>
                </a:rPr>
                <a:t>不要になった大型家具・厨房機器</a:t>
              </a:r>
            </a:p>
            <a:p>
              <a:pPr eaLnBrk="1" hangingPunct="1">
                <a:defRPr/>
              </a:pPr>
              <a:r>
                <a:rPr lang="ja-JP" altLang="en-US" sz="1900" dirty="0">
                  <a:solidFill>
                    <a:srgbClr val="FFFFFF"/>
                  </a:solidFill>
                  <a:latin typeface="+mn-ea"/>
                  <a:ea typeface="+mn-ea"/>
                </a:rPr>
                <a:t>オフィス用品を買取致します！</a:t>
              </a:r>
            </a:p>
          </p:txBody>
        </p:sp>
        <p:cxnSp>
          <p:nvCxnSpPr>
            <p:cNvPr id="29" name="直線コネクタ 3">
              <a:extLst>
                <a:ext uri="{FF2B5EF4-FFF2-40B4-BE49-F238E27FC236}">
                  <a16:creationId xmlns:a16="http://schemas.microsoft.com/office/drawing/2014/main" id="{0CE3C2D6-1AE8-8117-0499-799836C06A6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402484" y="3672830"/>
              <a:ext cx="288032" cy="50405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直線コネクタ 5">
              <a:extLst>
                <a:ext uri="{FF2B5EF4-FFF2-40B4-BE49-F238E27FC236}">
                  <a16:creationId xmlns:a16="http://schemas.microsoft.com/office/drawing/2014/main" id="{4A54F516-0890-1781-C378-C4B5713C43D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7002884" y="3672830"/>
              <a:ext cx="360040" cy="504056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ys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1" name="テキスト ボックス 46">
            <a:extLst>
              <a:ext uri="{FF2B5EF4-FFF2-40B4-BE49-F238E27FC236}">
                <a16:creationId xmlns:a16="http://schemas.microsoft.com/office/drawing/2014/main" id="{5C87CFBA-76B6-AECE-8872-EA434A331D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8275" y="2513496"/>
            <a:ext cx="266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algn="ctr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ctr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algn="ctr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algn="ctr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ctr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000" dirty="0">
                <a:latin typeface="+mn-ea"/>
                <a:ea typeface="+mn-ea"/>
              </a:rPr>
              <a:t>企業様　飲食店様必見</a:t>
            </a:r>
          </a:p>
        </p:txBody>
      </p:sp>
      <p:pic>
        <p:nvPicPr>
          <p:cNvPr id="32" name="図 6" descr="board.png">
            <a:extLst>
              <a:ext uri="{FF2B5EF4-FFF2-40B4-BE49-F238E27FC236}">
                <a16:creationId xmlns:a16="http://schemas.microsoft.com/office/drawing/2014/main" id="{8FC804EA-636A-44DC-5520-CB2F936DF6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350" y="3808896"/>
            <a:ext cx="877888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図 7" descr="desk.png">
            <a:extLst>
              <a:ext uri="{FF2B5EF4-FFF2-40B4-BE49-F238E27FC236}">
                <a16:creationId xmlns:a16="http://schemas.microsoft.com/office/drawing/2014/main" id="{DF2E70A8-AAA3-2BE4-C8C1-96181446CF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2513496"/>
            <a:ext cx="10477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図 8" descr="desk2.png">
            <a:extLst>
              <a:ext uri="{FF2B5EF4-FFF2-40B4-BE49-F238E27FC236}">
                <a16:creationId xmlns:a16="http://schemas.microsoft.com/office/drawing/2014/main" id="{43AABD2F-0817-458B-DC3D-915A68ABF8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6185384"/>
            <a:ext cx="1047750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図 9" descr="hikidashi.png">
            <a:extLst>
              <a:ext uri="{FF2B5EF4-FFF2-40B4-BE49-F238E27FC236}">
                <a16:creationId xmlns:a16="http://schemas.microsoft.com/office/drawing/2014/main" id="{C55671C2-A3DD-DDDA-41CA-9735ED411C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0" y="5105884"/>
            <a:ext cx="10795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図 11" descr="ousetsu.png">
            <a:extLst>
              <a:ext uri="{FF2B5EF4-FFF2-40B4-BE49-F238E27FC236}">
                <a16:creationId xmlns:a16="http://schemas.microsoft.com/office/drawing/2014/main" id="{D5F9AB01-EAC4-E5FB-BC24-757E912E56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713" y="6256821"/>
            <a:ext cx="1335087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図 12" descr="pc.png">
            <a:extLst>
              <a:ext uri="{FF2B5EF4-FFF2-40B4-BE49-F238E27FC236}">
                <a16:creationId xmlns:a16="http://schemas.microsoft.com/office/drawing/2014/main" id="{A8870018-F7CD-866C-96A9-F19E61E5A33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213" y="4240696"/>
            <a:ext cx="12065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図 13" descr="pc2.png">
            <a:extLst>
              <a:ext uri="{FF2B5EF4-FFF2-40B4-BE49-F238E27FC236}">
                <a16:creationId xmlns:a16="http://schemas.microsoft.com/office/drawing/2014/main" id="{7DBC2BC2-41DB-6EB7-2805-B0420C0CB24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288" y="3232634"/>
            <a:ext cx="102393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図 14" descr="tel.png">
            <a:extLst>
              <a:ext uri="{FF2B5EF4-FFF2-40B4-BE49-F238E27FC236}">
                <a16:creationId xmlns:a16="http://schemas.microsoft.com/office/drawing/2014/main" id="{F8E6FE89-91A6-25BA-F710-2F239C6D6BF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75" y="5248759"/>
            <a:ext cx="1096963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角丸四角形 15">
            <a:extLst>
              <a:ext uri="{FF2B5EF4-FFF2-40B4-BE49-F238E27FC236}">
                <a16:creationId xmlns:a16="http://schemas.microsoft.com/office/drawing/2014/main" id="{30D9AECB-607F-5BB2-357F-BBFB43D916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0938" y="6042509"/>
            <a:ext cx="3384550" cy="9350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FF9745"/>
            </a:solidFill>
            <a:round/>
            <a:headEnd/>
            <a:tailEnd/>
          </a:ln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grpSp>
        <p:nvGrpSpPr>
          <p:cNvPr id="41" name="図形グループ 17">
            <a:extLst>
              <a:ext uri="{FF2B5EF4-FFF2-40B4-BE49-F238E27FC236}">
                <a16:creationId xmlns:a16="http://schemas.microsoft.com/office/drawing/2014/main" id="{9D443687-5984-7EE4-6D9E-2A4B2264E842}"/>
              </a:ext>
            </a:extLst>
          </p:cNvPr>
          <p:cNvGrpSpPr>
            <a:grpSpLocks/>
          </p:cNvGrpSpPr>
          <p:nvPr/>
        </p:nvGrpSpPr>
        <p:grpSpPr bwMode="auto">
          <a:xfrm>
            <a:off x="3978275" y="5898046"/>
            <a:ext cx="2808288" cy="360363"/>
            <a:chOff x="4122564" y="6265118"/>
            <a:chExt cx="2160240" cy="360040"/>
          </a:xfrm>
        </p:grpSpPr>
        <p:sp>
          <p:nvSpPr>
            <p:cNvPr id="42" name="山形 16">
              <a:extLst>
                <a:ext uri="{FF2B5EF4-FFF2-40B4-BE49-F238E27FC236}">
                  <a16:creationId xmlns:a16="http://schemas.microsoft.com/office/drawing/2014/main" id="{1B66D67C-D6F9-C974-FFA0-8F0492B6C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2564" y="6265118"/>
              <a:ext cx="1584176" cy="360040"/>
            </a:xfrm>
            <a:prstGeom prst="chevron">
              <a:avLst>
                <a:gd name="adj" fmla="val 50009"/>
              </a:avLst>
            </a:prstGeom>
            <a:solidFill>
              <a:srgbClr val="FF97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1474788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1474788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1474788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1474788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1474788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endParaRPr lang="ja-JP" altLang="en-US"/>
            </a:p>
          </p:txBody>
        </p:sp>
        <p:sp>
          <p:nvSpPr>
            <p:cNvPr id="43" name="山形 69">
              <a:extLst>
                <a:ext uri="{FF2B5EF4-FFF2-40B4-BE49-F238E27FC236}">
                  <a16:creationId xmlns:a16="http://schemas.microsoft.com/office/drawing/2014/main" id="{0DD41179-5CAF-250D-D4CB-98D8D67419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698628" y="6265118"/>
              <a:ext cx="1584176" cy="360040"/>
            </a:xfrm>
            <a:prstGeom prst="chevron">
              <a:avLst>
                <a:gd name="adj" fmla="val 50009"/>
              </a:avLst>
            </a:prstGeom>
            <a:solidFill>
              <a:srgbClr val="FF97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1474788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1474788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1474788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1474788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1474788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endParaRPr lang="ja-JP" altLang="en-US"/>
            </a:p>
          </p:txBody>
        </p:sp>
      </p:grpSp>
      <p:sp>
        <p:nvSpPr>
          <p:cNvPr id="44" name="テキスト ボックス 46">
            <a:extLst>
              <a:ext uri="{FF2B5EF4-FFF2-40B4-BE49-F238E27FC236}">
                <a16:creationId xmlns:a16="http://schemas.microsoft.com/office/drawing/2014/main" id="{D71DBF4B-C177-9FF8-F495-097CC1F25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0538" y="5934559"/>
            <a:ext cx="2165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algn="ctr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ctr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algn="ctr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algn="ctr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ctr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chemeClr val="bg1"/>
                </a:solidFill>
                <a:latin typeface="+mn-ea"/>
                <a:ea typeface="+mn-ea"/>
              </a:rPr>
              <a:t>店舗への持ち込み買取大歓迎</a:t>
            </a:r>
          </a:p>
        </p:txBody>
      </p:sp>
      <p:sp>
        <p:nvSpPr>
          <p:cNvPr id="45" name="テキスト ボックス 46">
            <a:extLst>
              <a:ext uri="{FF2B5EF4-FFF2-40B4-BE49-F238E27FC236}">
                <a16:creationId xmlns:a16="http://schemas.microsoft.com/office/drawing/2014/main" id="{80581DDA-9AE8-82A8-3340-960866B482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9925" y="6258409"/>
            <a:ext cx="180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algn="ctr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ctr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algn="ctr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algn="ctr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ctr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FF9745"/>
                </a:solidFill>
                <a:latin typeface="+mn-ea"/>
                <a:ea typeface="+mn-ea"/>
              </a:rPr>
              <a:t>持ち込みいただいた場合</a:t>
            </a:r>
          </a:p>
        </p:txBody>
      </p:sp>
      <p:sp>
        <p:nvSpPr>
          <p:cNvPr id="46" name="テキスト ボックス 46">
            <a:extLst>
              <a:ext uri="{FF2B5EF4-FFF2-40B4-BE49-F238E27FC236}">
                <a16:creationId xmlns:a16="http://schemas.microsoft.com/office/drawing/2014/main" id="{8C639B20-6998-B2F2-11E8-FCADA8B8E3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2238" y="6421921"/>
            <a:ext cx="29384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2800">
                <a:solidFill>
                  <a:srgbClr val="FF9745"/>
                </a:solidFill>
                <a:cs typeface="Arial" panose="020B0604020202020204" pitchFamily="34" charset="0"/>
              </a:rPr>
              <a:t>買取金額</a:t>
            </a:r>
            <a:r>
              <a:rPr lang="en-US" altLang="ja-JP" sz="2800">
                <a:solidFill>
                  <a:srgbClr val="FF9745"/>
                </a:solidFill>
                <a:cs typeface="Arial" panose="020B0604020202020204" pitchFamily="34" charset="0"/>
              </a:rPr>
              <a:t>20%UP!</a:t>
            </a:r>
            <a:endParaRPr lang="ja-JP" altLang="en-US" sz="2800">
              <a:solidFill>
                <a:srgbClr val="FF9745"/>
              </a:solidFill>
              <a:latin typeface="ＭＳ Ｐゴシック" panose="020B0600070205080204" pitchFamily="34" charset="-128"/>
            </a:endParaRPr>
          </a:p>
        </p:txBody>
      </p:sp>
      <p:sp>
        <p:nvSpPr>
          <p:cNvPr id="47" name="正方形/長方形 74">
            <a:extLst>
              <a:ext uri="{FF2B5EF4-FFF2-40B4-BE49-F238E27FC236}">
                <a16:creationId xmlns:a16="http://schemas.microsoft.com/office/drawing/2014/main" id="{7D889385-4533-0A5C-E104-32C8981889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8913" y="7337909"/>
            <a:ext cx="7775575" cy="3240087"/>
          </a:xfrm>
          <a:prstGeom prst="rect">
            <a:avLst/>
          </a:prstGeom>
          <a:solidFill>
            <a:srgbClr val="F5FF84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ja-JP"/>
              <a:t> </a:t>
            </a:r>
            <a:endParaRPr lang="ja-JP" altLang="en-US"/>
          </a:p>
        </p:txBody>
      </p:sp>
      <p:sp>
        <p:nvSpPr>
          <p:cNvPr id="48" name="テキスト ボックス 46">
            <a:extLst>
              <a:ext uri="{FF2B5EF4-FFF2-40B4-BE49-F238E27FC236}">
                <a16:creationId xmlns:a16="http://schemas.microsoft.com/office/drawing/2014/main" id="{3587F7EF-1CB0-6186-8E59-22E0E06336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175" y="10754209"/>
            <a:ext cx="62880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2800">
                <a:solidFill>
                  <a:srgbClr val="FF9745"/>
                </a:solidFill>
                <a:cs typeface="Arial" panose="020B0604020202020204" pitchFamily="34" charset="0"/>
              </a:rPr>
              <a:t>まずは無料見積りをご依頼ください！</a:t>
            </a:r>
            <a:endParaRPr lang="ja-JP" altLang="en-US" sz="2800">
              <a:solidFill>
                <a:srgbClr val="FF9745"/>
              </a:solidFill>
              <a:latin typeface="ＭＳ Ｐゴシック" panose="020B0600070205080204" pitchFamily="34" charset="-128"/>
            </a:endParaRPr>
          </a:p>
        </p:txBody>
      </p:sp>
      <p:sp>
        <p:nvSpPr>
          <p:cNvPr id="49" name="テキスト ボックス 46">
            <a:extLst>
              <a:ext uri="{FF2B5EF4-FFF2-40B4-BE49-F238E27FC236}">
                <a16:creationId xmlns:a16="http://schemas.microsoft.com/office/drawing/2014/main" id="{0D7D270C-E6F3-1396-E390-6D891FBDCC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2150" y="7409346"/>
            <a:ext cx="6985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4000">
                <a:solidFill>
                  <a:srgbClr val="43AFB3"/>
                </a:solidFill>
                <a:cs typeface="Arial" panose="020B0604020202020204" pitchFamily="34" charset="0"/>
              </a:rPr>
              <a:t>こんなお悩みありませんか？</a:t>
            </a:r>
            <a:endParaRPr lang="ja-JP" altLang="en-US" sz="4000">
              <a:solidFill>
                <a:srgbClr val="43AFB3"/>
              </a:solidFill>
              <a:latin typeface="ＭＳ Ｐゴシック" panose="020B0600070205080204" pitchFamily="34" charset="-128"/>
            </a:endParaRPr>
          </a:p>
        </p:txBody>
      </p:sp>
      <p:sp>
        <p:nvSpPr>
          <p:cNvPr id="50" name="角丸四角形 18">
            <a:extLst>
              <a:ext uri="{FF2B5EF4-FFF2-40B4-BE49-F238E27FC236}">
                <a16:creationId xmlns:a16="http://schemas.microsoft.com/office/drawing/2014/main" id="{05555052-FA99-C442-04DC-2CD5E8499C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3725" y="8080859"/>
            <a:ext cx="1657350" cy="2160587"/>
          </a:xfrm>
          <a:prstGeom prst="roundRect">
            <a:avLst>
              <a:gd name="adj" fmla="val 8843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51" name="テキスト ボックス 46">
            <a:extLst>
              <a:ext uri="{FF2B5EF4-FFF2-40B4-BE49-F238E27FC236}">
                <a16:creationId xmlns:a16="http://schemas.microsoft.com/office/drawing/2014/main" id="{DE61FA4E-020D-D14A-DF65-F89D004CB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2775" y="8138009"/>
            <a:ext cx="1620838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1400">
                <a:cs typeface="Arial" panose="020B0604020202020204" pitchFamily="34" charset="0"/>
              </a:rPr>
              <a:t>店舗移転時</a:t>
            </a:r>
            <a:endParaRPr lang="ja-JP" altLang="ja-JP" sz="1400">
              <a:cs typeface="Arial" panose="020B0604020202020204" pitchFamily="34" charset="0"/>
            </a:endParaRPr>
          </a:p>
          <a:p>
            <a:pPr algn="ctr" eaLnBrk="1" hangingPunct="1"/>
            <a:r>
              <a:rPr lang="ja-JP" altLang="en-US" sz="1400">
                <a:cs typeface="Arial" panose="020B0604020202020204" pitchFamily="34" charset="0"/>
              </a:rPr>
              <a:t>不要な厨房機器の</a:t>
            </a:r>
            <a:endParaRPr lang="ja-JP" altLang="ja-JP" sz="1400">
              <a:cs typeface="Arial" panose="020B0604020202020204" pitchFamily="34" charset="0"/>
            </a:endParaRPr>
          </a:p>
          <a:p>
            <a:pPr algn="ctr" eaLnBrk="1" hangingPunct="1"/>
            <a:r>
              <a:rPr lang="ja-JP" altLang="en-US" sz="1400">
                <a:cs typeface="Arial" panose="020B0604020202020204" pitchFamily="34" charset="0"/>
              </a:rPr>
              <a:t>処分に困っている</a:t>
            </a:r>
          </a:p>
        </p:txBody>
      </p:sp>
      <p:sp>
        <p:nvSpPr>
          <p:cNvPr id="52" name="角丸四角形 79">
            <a:extLst>
              <a:ext uri="{FF2B5EF4-FFF2-40B4-BE49-F238E27FC236}">
                <a16:creationId xmlns:a16="http://schemas.microsoft.com/office/drawing/2014/main" id="{A68FECCC-2787-8500-0D95-2171B0D3FD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6325" y="8080859"/>
            <a:ext cx="1655763" cy="2160587"/>
          </a:xfrm>
          <a:prstGeom prst="roundRect">
            <a:avLst>
              <a:gd name="adj" fmla="val 8843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53" name="テキスト ボックス 46">
            <a:extLst>
              <a:ext uri="{FF2B5EF4-FFF2-40B4-BE49-F238E27FC236}">
                <a16:creationId xmlns:a16="http://schemas.microsoft.com/office/drawing/2014/main" id="{638124ED-AF0A-A448-45AF-5C666C34F7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650" y="8138009"/>
            <a:ext cx="178911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1400">
                <a:cs typeface="Arial" panose="020B0604020202020204" pitchFamily="34" charset="0"/>
              </a:rPr>
              <a:t>事務所改築で</a:t>
            </a:r>
            <a:endParaRPr lang="ja-JP" altLang="ja-JP" sz="1400">
              <a:cs typeface="Arial" panose="020B0604020202020204" pitchFamily="34" charset="0"/>
            </a:endParaRPr>
          </a:p>
          <a:p>
            <a:pPr algn="ctr" eaLnBrk="1" hangingPunct="1"/>
            <a:r>
              <a:rPr lang="ja-JP" altLang="en-US" sz="1400">
                <a:cs typeface="Arial" panose="020B0604020202020204" pitchFamily="34" charset="0"/>
              </a:rPr>
              <a:t>不要な机が出たが</a:t>
            </a:r>
            <a:endParaRPr lang="ja-JP" altLang="ja-JP" sz="1400">
              <a:cs typeface="Arial" panose="020B0604020202020204" pitchFamily="34" charset="0"/>
            </a:endParaRPr>
          </a:p>
          <a:p>
            <a:pPr algn="ctr" eaLnBrk="1" hangingPunct="1"/>
            <a:r>
              <a:rPr lang="ja-JP" altLang="en-US" sz="1400">
                <a:cs typeface="Arial" panose="020B0604020202020204" pitchFamily="34" charset="0"/>
              </a:rPr>
              <a:t>持っていくのが大変</a:t>
            </a:r>
          </a:p>
        </p:txBody>
      </p:sp>
      <p:sp>
        <p:nvSpPr>
          <p:cNvPr id="54" name="角丸四角形 81">
            <a:extLst>
              <a:ext uri="{FF2B5EF4-FFF2-40B4-BE49-F238E27FC236}">
                <a16:creationId xmlns:a16="http://schemas.microsoft.com/office/drawing/2014/main" id="{90BFC5E0-6287-6BE2-A54B-857B995036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513" y="8080859"/>
            <a:ext cx="1655762" cy="2160587"/>
          </a:xfrm>
          <a:prstGeom prst="roundRect">
            <a:avLst>
              <a:gd name="adj" fmla="val 8843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55" name="テキスト ボックス 46">
            <a:extLst>
              <a:ext uri="{FF2B5EF4-FFF2-40B4-BE49-F238E27FC236}">
                <a16:creationId xmlns:a16="http://schemas.microsoft.com/office/drawing/2014/main" id="{89BB73A3-61FB-7D69-2F1A-932D706DE4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7975" y="8138009"/>
            <a:ext cx="1620838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ja-JP" sz="1400">
                <a:cs typeface="Arial" panose="020B0604020202020204" pitchFamily="34" charset="0"/>
              </a:rPr>
              <a:t>PC</a:t>
            </a:r>
            <a:r>
              <a:rPr lang="ja-JP" altLang="en-US" sz="1400">
                <a:cs typeface="Arial" panose="020B0604020202020204" pitchFamily="34" charset="0"/>
              </a:rPr>
              <a:t>などは</a:t>
            </a:r>
            <a:endParaRPr lang="ja-JP" altLang="ja-JP" sz="1400">
              <a:cs typeface="Arial" panose="020B0604020202020204" pitchFamily="34" charset="0"/>
            </a:endParaRPr>
          </a:p>
          <a:p>
            <a:pPr algn="ctr" eaLnBrk="1" hangingPunct="1"/>
            <a:r>
              <a:rPr lang="ja-JP" altLang="en-US" sz="1400">
                <a:cs typeface="Arial" panose="020B0604020202020204" pitchFamily="34" charset="0"/>
              </a:rPr>
              <a:t>処分費用がかかる</a:t>
            </a:r>
            <a:endParaRPr lang="ja-JP" altLang="ja-JP" sz="1400">
              <a:cs typeface="Arial" panose="020B0604020202020204" pitchFamily="34" charset="0"/>
            </a:endParaRPr>
          </a:p>
          <a:p>
            <a:pPr algn="ctr" eaLnBrk="1" hangingPunct="1"/>
            <a:r>
              <a:rPr lang="ja-JP" altLang="en-US" sz="1400">
                <a:cs typeface="Arial" panose="020B0604020202020204" pitchFamily="34" charset="0"/>
              </a:rPr>
              <a:t>らしく不安</a:t>
            </a:r>
            <a:r>
              <a:rPr lang="en-US" altLang="ja-JP" sz="1400">
                <a:cs typeface="Arial" panose="020B0604020202020204" pitchFamily="34" charset="0"/>
              </a:rPr>
              <a:t>…</a:t>
            </a:r>
            <a:endParaRPr lang="ja-JP" altLang="ja-JP" sz="1400">
              <a:cs typeface="Arial" panose="020B0604020202020204" pitchFamily="34" charset="0"/>
            </a:endParaRPr>
          </a:p>
        </p:txBody>
      </p:sp>
      <p:sp>
        <p:nvSpPr>
          <p:cNvPr id="56" name="角丸四角形 83">
            <a:extLst>
              <a:ext uri="{FF2B5EF4-FFF2-40B4-BE49-F238E27FC236}">
                <a16:creationId xmlns:a16="http://schemas.microsoft.com/office/drawing/2014/main" id="{BEAC6E9A-0712-EC72-1A6F-BFE3B4C72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2638" y="8080859"/>
            <a:ext cx="1655762" cy="2160587"/>
          </a:xfrm>
          <a:prstGeom prst="roundRect">
            <a:avLst>
              <a:gd name="adj" fmla="val 8843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57" name="テキスト ボックス 46">
            <a:extLst>
              <a:ext uri="{FF2B5EF4-FFF2-40B4-BE49-F238E27FC236}">
                <a16:creationId xmlns:a16="http://schemas.microsoft.com/office/drawing/2014/main" id="{8C2F19B0-4C25-6920-7D45-726A58553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1200" y="8138009"/>
            <a:ext cx="180022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1400">
                <a:cs typeface="Arial" panose="020B0604020202020204" pitchFamily="34" charset="0"/>
              </a:rPr>
              <a:t>なるべく売れる物は</a:t>
            </a:r>
            <a:endParaRPr lang="ja-JP" altLang="ja-JP" sz="1400">
              <a:cs typeface="Arial" panose="020B0604020202020204" pitchFamily="34" charset="0"/>
            </a:endParaRPr>
          </a:p>
          <a:p>
            <a:pPr algn="ctr" eaLnBrk="1" hangingPunct="1"/>
            <a:r>
              <a:rPr lang="ja-JP" altLang="en-US" sz="1400">
                <a:cs typeface="Arial" panose="020B0604020202020204" pitchFamily="34" charset="0"/>
              </a:rPr>
              <a:t>売りたいが</a:t>
            </a:r>
            <a:r>
              <a:rPr lang="en-US" altLang="ja-JP" sz="1400">
                <a:cs typeface="Arial" panose="020B0604020202020204" pitchFamily="34" charset="0"/>
              </a:rPr>
              <a:t>…</a:t>
            </a:r>
          </a:p>
          <a:p>
            <a:pPr algn="ctr" eaLnBrk="1" hangingPunct="1"/>
            <a:r>
              <a:rPr lang="ja-JP" altLang="en-US" sz="1400">
                <a:cs typeface="Arial" panose="020B0604020202020204" pitchFamily="34" charset="0"/>
              </a:rPr>
              <a:t>売れるのか？</a:t>
            </a:r>
          </a:p>
        </p:txBody>
      </p:sp>
      <p:pic>
        <p:nvPicPr>
          <p:cNvPr id="58" name="図 19" descr="リサイクル_010206.png">
            <a:extLst>
              <a:ext uri="{FF2B5EF4-FFF2-40B4-BE49-F238E27FC236}">
                <a16:creationId xmlns:a16="http://schemas.microsoft.com/office/drawing/2014/main" id="{2821CB12-6A0E-CF93-C0C7-EEBB76FD0F9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88" y="8850796"/>
            <a:ext cx="131603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図 20" descr="リサイクル_010502.png">
            <a:extLst>
              <a:ext uri="{FF2B5EF4-FFF2-40B4-BE49-F238E27FC236}">
                <a16:creationId xmlns:a16="http://schemas.microsoft.com/office/drawing/2014/main" id="{63817425-FA0F-C33C-1B92-995CB834BA6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8" y="8874609"/>
            <a:ext cx="1292225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図 21" descr="リサイクル_010602.png">
            <a:extLst>
              <a:ext uri="{FF2B5EF4-FFF2-40B4-BE49-F238E27FC236}">
                <a16:creationId xmlns:a16="http://schemas.microsoft.com/office/drawing/2014/main" id="{393A5336-492C-A9CC-6DCE-F3DC80B5EB2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150" y="8901596"/>
            <a:ext cx="1263650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図 22" descr="リサイクル_010702.png">
            <a:extLst>
              <a:ext uri="{FF2B5EF4-FFF2-40B4-BE49-F238E27FC236}">
                <a16:creationId xmlns:a16="http://schemas.microsoft.com/office/drawing/2014/main" id="{FF6F92A6-F525-0578-601F-F46DF2EEC4C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325" y="8869846"/>
            <a:ext cx="12969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二等辺三角形 23">
            <a:extLst>
              <a:ext uri="{FF2B5EF4-FFF2-40B4-BE49-F238E27FC236}">
                <a16:creationId xmlns:a16="http://schemas.microsoft.com/office/drawing/2014/main" id="{545C4DB1-3778-9AAF-0778-4C444B28B6E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310063" y="10435121"/>
            <a:ext cx="2016125" cy="358775"/>
          </a:xfrm>
          <a:prstGeom prst="triangle">
            <a:avLst>
              <a:gd name="adj" fmla="val 50000"/>
            </a:avLst>
          </a:prstGeom>
          <a:solidFill>
            <a:srgbClr val="FF9745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63" name="テキスト ボックス 46">
            <a:extLst>
              <a:ext uri="{FF2B5EF4-FFF2-40B4-BE49-F238E27FC236}">
                <a16:creationId xmlns:a16="http://schemas.microsoft.com/office/drawing/2014/main" id="{1AAD74EC-7F2B-DA49-C2EB-C1ECF28CB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8338" y="11225696"/>
            <a:ext cx="6731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ja-JP" altLang="en-US" sz="1400">
                <a:solidFill>
                  <a:srgbClr val="000000"/>
                </a:solidFill>
                <a:cs typeface="Arial" panose="020B0604020202020204" pitchFamily="34" charset="0"/>
              </a:rPr>
              <a:t>ご記入後、</a:t>
            </a:r>
            <a:r>
              <a:rPr lang="en-US" altLang="ja-JP" sz="1600">
                <a:solidFill>
                  <a:srgbClr val="000000"/>
                </a:solidFill>
                <a:cs typeface="Arial" panose="020B0604020202020204" pitchFamily="34" charset="0"/>
              </a:rPr>
              <a:t>FAX03−1234−5677</a:t>
            </a:r>
            <a:r>
              <a:rPr lang="ja-JP" altLang="en-US" sz="1400">
                <a:solidFill>
                  <a:srgbClr val="000000"/>
                </a:solidFill>
                <a:cs typeface="Arial" panose="020B0604020202020204" pitchFamily="34" charset="0"/>
              </a:rPr>
              <a:t>にご返信ください。折り返しご連絡致します。</a:t>
            </a:r>
            <a:endParaRPr lang="ja-JP" altLang="en-US" sz="1400">
              <a:solidFill>
                <a:srgbClr val="000000"/>
              </a:solidFill>
              <a:latin typeface="ＭＳ Ｐゴシック" panose="020B0600070205080204" pitchFamily="34" charset="-128"/>
            </a:endParaRPr>
          </a:p>
        </p:txBody>
      </p:sp>
      <p:sp>
        <p:nvSpPr>
          <p:cNvPr id="64" name="正方形/長方形 24">
            <a:extLst>
              <a:ext uri="{FF2B5EF4-FFF2-40B4-BE49-F238E27FC236}">
                <a16:creationId xmlns:a16="http://schemas.microsoft.com/office/drawing/2014/main" id="{F9A7F845-48F5-5C13-C4D4-6605A5F15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0713" y="11586059"/>
            <a:ext cx="6911975" cy="288925"/>
          </a:xfrm>
          <a:prstGeom prst="rect">
            <a:avLst/>
          </a:prstGeom>
          <a:noFill/>
          <a:ln w="19050">
            <a:solidFill>
              <a:srgbClr val="FF974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65" name="正方形/長方形 92">
            <a:extLst>
              <a:ext uri="{FF2B5EF4-FFF2-40B4-BE49-F238E27FC236}">
                <a16:creationId xmlns:a16="http://schemas.microsoft.com/office/drawing/2014/main" id="{999B2E7E-1B32-54E0-F6BB-E706DE752C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0713" y="12306784"/>
            <a:ext cx="3455987" cy="360362"/>
          </a:xfrm>
          <a:prstGeom prst="rect">
            <a:avLst/>
          </a:prstGeom>
          <a:noFill/>
          <a:ln w="19050">
            <a:solidFill>
              <a:srgbClr val="FF974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66" name="正方形/長方形 93">
            <a:extLst>
              <a:ext uri="{FF2B5EF4-FFF2-40B4-BE49-F238E27FC236}">
                <a16:creationId xmlns:a16="http://schemas.microsoft.com/office/drawing/2014/main" id="{033B1DE9-2868-3027-E7DD-193EFEE1C7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0713" y="11874984"/>
            <a:ext cx="3455987" cy="431800"/>
          </a:xfrm>
          <a:prstGeom prst="rect">
            <a:avLst/>
          </a:prstGeom>
          <a:noFill/>
          <a:ln w="19050">
            <a:solidFill>
              <a:srgbClr val="FF974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67" name="正方形/長方形 94">
            <a:extLst>
              <a:ext uri="{FF2B5EF4-FFF2-40B4-BE49-F238E27FC236}">
                <a16:creationId xmlns:a16="http://schemas.microsoft.com/office/drawing/2014/main" id="{48594FE4-3939-29DF-FF2E-DD8F40504A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6700" y="11874984"/>
            <a:ext cx="3455988" cy="287337"/>
          </a:xfrm>
          <a:prstGeom prst="rect">
            <a:avLst/>
          </a:prstGeom>
          <a:solidFill>
            <a:schemeClr val="bg1"/>
          </a:solidFill>
          <a:ln w="19050">
            <a:solidFill>
              <a:srgbClr val="FF9745"/>
            </a:solidFill>
            <a:round/>
            <a:headEnd/>
            <a:tailEnd/>
          </a:ln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68" name="正方形/長方形 96">
            <a:extLst>
              <a:ext uri="{FF2B5EF4-FFF2-40B4-BE49-F238E27FC236}">
                <a16:creationId xmlns:a16="http://schemas.microsoft.com/office/drawing/2014/main" id="{37CBE17D-CEDC-5542-8AFF-223D301A44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6700" y="12425846"/>
            <a:ext cx="3455988" cy="241300"/>
          </a:xfrm>
          <a:prstGeom prst="rect">
            <a:avLst/>
          </a:prstGeom>
          <a:noFill/>
          <a:ln w="19050">
            <a:solidFill>
              <a:srgbClr val="FF974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69" name="テキスト ボックス 25">
            <a:extLst>
              <a:ext uri="{FF2B5EF4-FFF2-40B4-BE49-F238E27FC236}">
                <a16:creationId xmlns:a16="http://schemas.microsoft.com/office/drawing/2014/main" id="{5C1137B1-C8F0-0F1A-1E84-8ABAA76900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9763" y="11503509"/>
            <a:ext cx="2089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2000"/>
              <a:t>□</a:t>
            </a:r>
            <a:r>
              <a:rPr lang="ja-JP" altLang="en-US" sz="1200"/>
              <a:t>見積り依頼　</a:t>
            </a:r>
            <a:r>
              <a:rPr lang="en-US" altLang="ja-JP" sz="2000"/>
              <a:t>□</a:t>
            </a:r>
            <a:r>
              <a:rPr lang="ja-JP" altLang="en-US" sz="1200"/>
              <a:t>問い合わせ</a:t>
            </a:r>
          </a:p>
        </p:txBody>
      </p:sp>
      <p:sp>
        <p:nvSpPr>
          <p:cNvPr id="70" name="テキスト ボックス 98">
            <a:extLst>
              <a:ext uri="{FF2B5EF4-FFF2-40B4-BE49-F238E27FC236}">
                <a16:creationId xmlns:a16="http://schemas.microsoft.com/office/drawing/2014/main" id="{7825DDB0-82E8-BBE2-40BA-1ED94B1424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2150" y="11874984"/>
            <a:ext cx="6461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ja-JP" altLang="en-US" sz="1200"/>
              <a:t>会社名</a:t>
            </a:r>
          </a:p>
        </p:txBody>
      </p:sp>
      <p:sp>
        <p:nvSpPr>
          <p:cNvPr id="71" name="テキスト ボックス 99">
            <a:extLst>
              <a:ext uri="{FF2B5EF4-FFF2-40B4-BE49-F238E27FC236}">
                <a16:creationId xmlns:a16="http://schemas.microsoft.com/office/drawing/2014/main" id="{7201DE8D-43F6-BD01-B055-76B282524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2150" y="12306784"/>
            <a:ext cx="6381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ja-JP" altLang="en-US" sz="1200"/>
              <a:t>お名前</a:t>
            </a:r>
          </a:p>
        </p:txBody>
      </p:sp>
      <p:sp>
        <p:nvSpPr>
          <p:cNvPr id="72" name="テキスト ボックス 100">
            <a:extLst>
              <a:ext uri="{FF2B5EF4-FFF2-40B4-BE49-F238E27FC236}">
                <a16:creationId xmlns:a16="http://schemas.microsoft.com/office/drawing/2014/main" id="{9CA901D3-D584-883C-6E52-3DF94E7B0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6700" y="11874984"/>
            <a:ext cx="466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1200"/>
              <a:t>TEL</a:t>
            </a:r>
            <a:endParaRPr lang="ja-JP" altLang="en-US" sz="1200"/>
          </a:p>
        </p:txBody>
      </p:sp>
      <p:sp>
        <p:nvSpPr>
          <p:cNvPr id="73" name="テキスト ボックス 101">
            <a:extLst>
              <a:ext uri="{FF2B5EF4-FFF2-40B4-BE49-F238E27FC236}">
                <a16:creationId xmlns:a16="http://schemas.microsoft.com/office/drawing/2014/main" id="{1BBCEC4A-64AF-A905-81A4-6B1F53258C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6700" y="12162321"/>
            <a:ext cx="4762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1200"/>
              <a:t>FAX</a:t>
            </a:r>
            <a:endParaRPr lang="ja-JP" altLang="en-US" sz="1200"/>
          </a:p>
        </p:txBody>
      </p:sp>
      <p:sp>
        <p:nvSpPr>
          <p:cNvPr id="74" name="テキスト ボックス 102">
            <a:extLst>
              <a:ext uri="{FF2B5EF4-FFF2-40B4-BE49-F238E27FC236}">
                <a16:creationId xmlns:a16="http://schemas.microsoft.com/office/drawing/2014/main" id="{1E79539F-32B5-248A-F5E7-4D6457F18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6700" y="12405209"/>
            <a:ext cx="6207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1200"/>
              <a:t>E-mail</a:t>
            </a:r>
            <a:endParaRPr lang="ja-JP" altLang="en-US"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4605</TotalTime>
  <Words>139</Words>
  <Application>Microsoft Office PowerPoint</Application>
  <PresentationFormat>ユーザー設定</PresentationFormat>
  <Paragraphs>34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Gothic Pro R</vt:lpstr>
      <vt:lpstr>ＭＳ Ｐゴシック</vt:lpstr>
      <vt:lpstr>游ゴシック</vt:lpstr>
      <vt:lpstr>Arial</vt:lpstr>
      <vt:lpstr>Calibri</vt:lpstr>
      <vt:lpstr>Office ​​テーマ</vt:lpstr>
      <vt:lpstr>PowerPoint プレゼンテーション</vt:lpstr>
    </vt:vector>
  </TitlesOfParts>
  <Company>Ex-Imageユーザー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Ex-Image</dc:creator>
  <cp:lastModifiedBy>佐藤 美奈子</cp:lastModifiedBy>
  <cp:revision>54</cp:revision>
  <dcterms:created xsi:type="dcterms:W3CDTF">2013-04-19T06:36:19Z</dcterms:created>
  <dcterms:modified xsi:type="dcterms:W3CDTF">2024-07-26T07:27:27Z</dcterms:modified>
</cp:coreProperties>
</file>