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691813" cy="15119350"/>
  <p:notesSz cx="6858000" cy="9144000"/>
  <p:defaultTextStyle>
    <a:defPPr>
      <a:defRPr lang="ja-JP"/>
    </a:defPPr>
    <a:lvl1pPr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534988" indent="-65088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071563" indent="-131763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606550" indent="-196850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144713" indent="-263525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9" autoAdjust="0"/>
  </p:normalViewPr>
  <p:slideViewPr>
    <p:cSldViewPr>
      <p:cViewPr>
        <p:scale>
          <a:sx n="30" d="100"/>
          <a:sy n="30" d="100"/>
        </p:scale>
        <p:origin x="1854" y="438"/>
      </p:cViewPr>
      <p:guideLst>
        <p:guide orient="horz" pos="476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C4710-66BE-43F8-BD54-58CC6176F1E6}" type="datetimeFigureOut">
              <a:rPr kumimoji="1" lang="ja-JP" altLang="en-US" smtClean="0"/>
              <a:t>2024/7/26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D714C-8FFB-4FF5-8BBB-1FBF70CE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D714C-8FFB-4FF5-8BBB-1FBF70CE602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105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DCFEB32-361E-192C-C537-B10EB34DA9EF}"/>
              </a:ext>
            </a:extLst>
          </p:cNvPr>
          <p:cNvGrpSpPr/>
          <p:nvPr userDrawn="1"/>
        </p:nvGrpSpPr>
        <p:grpSpPr>
          <a:xfrm>
            <a:off x="665880" y="225492"/>
            <a:ext cx="9719991" cy="14701777"/>
            <a:chOff x="665880" y="225492"/>
            <a:chExt cx="9719991" cy="1470177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2417D35-BF43-B758-E790-B9ABCB235460}"/>
                </a:ext>
              </a:extLst>
            </p:cNvPr>
            <p:cNvGrpSpPr/>
            <p:nvPr userDrawn="1"/>
          </p:nvGrpSpPr>
          <p:grpSpPr>
            <a:xfrm>
              <a:off x="953418" y="2103438"/>
              <a:ext cx="8856984" cy="10907712"/>
              <a:chOff x="953418" y="2103438"/>
              <a:chExt cx="8856984" cy="10907712"/>
            </a:xfrm>
          </p:grpSpPr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472992AD-6307-7AFA-EE5D-F65987E70396}"/>
                  </a:ext>
                </a:extLst>
              </p:cNvPr>
              <p:cNvSpPr/>
              <p:nvPr userDrawn="1"/>
            </p:nvSpPr>
            <p:spPr bwMode="auto">
              <a:xfrm>
                <a:off x="1565275" y="2211388"/>
                <a:ext cx="7558088" cy="10691812"/>
              </a:xfrm>
              <a:prstGeom prst="rect">
                <a:avLst/>
              </a:pr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ACE49F3F-307F-9439-4175-E02D31E84B7D}"/>
                  </a:ext>
                </a:extLst>
              </p:cNvPr>
              <p:cNvSpPr/>
              <p:nvPr userDrawn="1"/>
            </p:nvSpPr>
            <p:spPr bwMode="auto">
              <a:xfrm>
                <a:off x="1457325" y="2103438"/>
                <a:ext cx="7773988" cy="10907712"/>
              </a:xfrm>
              <a:prstGeom prst="rect">
                <a:avLst/>
              </a:prstGeom>
              <a:no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6EFD1C97-ED2B-3E41-799C-5C2E06640636}"/>
                  </a:ext>
                </a:extLst>
              </p:cNvPr>
              <p:cNvSpPr/>
              <p:nvPr userDrawn="1"/>
            </p:nvSpPr>
            <p:spPr bwMode="auto">
              <a:xfrm>
                <a:off x="1670540" y="2316653"/>
                <a:ext cx="7344000" cy="10476000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F7EBC6C2-6522-1892-0A7C-059E204E4997}"/>
                  </a:ext>
                </a:extLst>
              </p:cNvPr>
              <p:cNvCxnSpPr/>
              <p:nvPr userDrawn="1"/>
            </p:nvCxnSpPr>
            <p:spPr>
              <a:xfrm>
                <a:off x="953418" y="5471443"/>
                <a:ext cx="8856984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直線コネクタ 4">
              <a:extLst>
                <a:ext uri="{FF2B5EF4-FFF2-40B4-BE49-F238E27FC236}">
                  <a16:creationId xmlns:a16="http://schemas.microsoft.com/office/drawing/2014/main" id="{9FF9F527-D4B6-A593-1469-9F0FD9B30B0F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666598" y="13366800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直線コネクタ 56">
              <a:extLst>
                <a:ext uri="{FF2B5EF4-FFF2-40B4-BE49-F238E27FC236}">
                  <a16:creationId xmlns:a16="http://schemas.microsoft.com/office/drawing/2014/main" id="{9ACF04E5-A2D4-4A57-F600-A43B76CB8ECE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62181" y="13384578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直線コネクタ 58">
              <a:extLst>
                <a:ext uri="{FF2B5EF4-FFF2-40B4-BE49-F238E27FC236}">
                  <a16:creationId xmlns:a16="http://schemas.microsoft.com/office/drawing/2014/main" id="{B42C289A-57C5-BAA8-EB70-4DCB3D71B948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123888" y="13388400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1609FEAB-05C2-743A-F4A0-0CE164F1FAE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673498" y="13662331"/>
              <a:ext cx="7344816" cy="0"/>
            </a:xfrm>
            <a:prstGeom prst="straightConnector1">
              <a:avLst/>
            </a:prstGeom>
            <a:noFill/>
            <a:ln w="6350" algn="ctr">
              <a:solidFill>
                <a:srgbClr val="00B0F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直線矢印コネクタ 65">
              <a:extLst>
                <a:ext uri="{FF2B5EF4-FFF2-40B4-BE49-F238E27FC236}">
                  <a16:creationId xmlns:a16="http://schemas.microsoft.com/office/drawing/2014/main" id="{492CAFE6-450D-B534-1847-6AE1AB337A74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57338" y="14154353"/>
              <a:ext cx="7558088" cy="0"/>
            </a:xfrm>
            <a:prstGeom prst="straightConnector1">
              <a:avLst/>
            </a:prstGeom>
            <a:noFill/>
            <a:ln w="6350" algn="ctr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テキスト ボックス 13">
              <a:extLst>
                <a:ext uri="{FF2B5EF4-FFF2-40B4-BE49-F238E27FC236}">
                  <a16:creationId xmlns:a16="http://schemas.microsoft.com/office/drawing/2014/main" id="{458634C2-5CEF-0CC5-724B-92BC8CBC7445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860403" y="13535358"/>
              <a:ext cx="4932914" cy="2618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rgbClr val="00B0F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切れてはいけない文字や図は水色の枠内に入れてください</a:t>
              </a:r>
            </a:p>
          </p:txBody>
        </p:sp>
        <p:sp>
          <p:nvSpPr>
            <p:cNvPr id="14" name="テキスト ボックス 70">
              <a:extLst>
                <a:ext uri="{FF2B5EF4-FFF2-40B4-BE49-F238E27FC236}">
                  <a16:creationId xmlns:a16="http://schemas.microsoft.com/office/drawing/2014/main" id="{D4EC5362-C5FA-59EC-BA49-00CC921FB45B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682641" y="14046426"/>
              <a:ext cx="5326531" cy="261883"/>
            </a:xfrm>
            <a:prstGeom prst="rect">
              <a:avLst/>
            </a:prstGeom>
            <a:solidFill>
              <a:srgbClr val="FCE7EC"/>
            </a:solidFill>
            <a:ln w="9525">
              <a:solidFill>
                <a:srgbClr val="D8117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赤枠の範囲が仕上がりサイズです。</a:t>
              </a:r>
            </a:p>
          </p:txBody>
        </p:sp>
        <p:cxnSp>
          <p:nvCxnSpPr>
            <p:cNvPr id="15" name="直線コネクタ 55">
              <a:extLst>
                <a:ext uri="{FF2B5EF4-FFF2-40B4-BE49-F238E27FC236}">
                  <a16:creationId xmlns:a16="http://schemas.microsoft.com/office/drawing/2014/main" id="{1841D7B5-6EFF-6B6E-1DB5-1359B984328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018664" y="13367724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直線コネクタ 60">
              <a:extLst>
                <a:ext uri="{FF2B5EF4-FFF2-40B4-BE49-F238E27FC236}">
                  <a16:creationId xmlns:a16="http://schemas.microsoft.com/office/drawing/2014/main" id="{5AAA6ABF-C7E0-AB20-DEB1-CFE4161A6631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5732" y="13382631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直線コネクタ 61">
              <a:extLst>
                <a:ext uri="{FF2B5EF4-FFF2-40B4-BE49-F238E27FC236}">
                  <a16:creationId xmlns:a16="http://schemas.microsoft.com/office/drawing/2014/main" id="{04A48E17-AC5C-B59C-7123-93B6DC702311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239251" y="13367945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直線矢印コネクタ 67">
              <a:extLst>
                <a:ext uri="{FF2B5EF4-FFF2-40B4-BE49-F238E27FC236}">
                  <a16:creationId xmlns:a16="http://schemas.microsoft.com/office/drawing/2014/main" id="{840CDA8A-87FE-D878-F1F6-72FB56AC1CC8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9388" y="14592383"/>
              <a:ext cx="7785100" cy="0"/>
            </a:xfrm>
            <a:prstGeom prst="straightConnector1">
              <a:avLst/>
            </a:prstGeom>
            <a:noFill/>
            <a:ln w="6350" algn="ctr">
              <a:solidFill>
                <a:srgbClr val="00B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テキスト ボックス 71">
              <a:extLst>
                <a:ext uri="{FF2B5EF4-FFF2-40B4-BE49-F238E27FC236}">
                  <a16:creationId xmlns:a16="http://schemas.microsoft.com/office/drawing/2014/main" id="{C95BF1E7-C9FA-BCB7-F03B-D3B334D89B3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28988" y="14449508"/>
              <a:ext cx="5432425" cy="26193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緑枠の範囲はフチなし印刷をする場合背景を伸ばす範囲です。</a:t>
              </a:r>
            </a:p>
          </p:txBody>
        </p:sp>
        <p:cxnSp>
          <p:nvCxnSpPr>
            <p:cNvPr id="20" name="直線矢印コネクタ 4">
              <a:extLst>
                <a:ext uri="{FF2B5EF4-FFF2-40B4-BE49-F238E27FC236}">
                  <a16:creationId xmlns:a16="http://schemas.microsoft.com/office/drawing/2014/main" id="{4784A799-3DF5-9804-BCB6-09098FC9C598}"/>
                </a:ext>
              </a:extLst>
            </p:cNvPr>
            <p:cNvCxnSpPr>
              <a:cxnSpLocks noChangeShapeType="1"/>
            </p:cNvCxnSpPr>
            <p:nvPr userDrawn="1"/>
          </p:nvCxnSpPr>
          <p:spPr bwMode="auto">
            <a:xfrm>
              <a:off x="9953451" y="2231557"/>
              <a:ext cx="0" cy="3240000"/>
            </a:xfrm>
            <a:prstGeom prst="straightConnector1">
              <a:avLst/>
            </a:prstGeom>
            <a:noFill/>
            <a:ln w="6350" algn="ctr">
              <a:solidFill>
                <a:srgbClr val="FFC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直線コネクタ 6">
              <a:extLst>
                <a:ext uri="{FF2B5EF4-FFF2-40B4-BE49-F238E27FC236}">
                  <a16:creationId xmlns:a16="http://schemas.microsoft.com/office/drawing/2014/main" id="{85787170-DF17-B605-B63C-924A351BD1BB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666174" y="5472521"/>
              <a:ext cx="647564" cy="0"/>
            </a:xfrm>
            <a:prstGeom prst="line">
              <a:avLst/>
            </a:prstGeom>
            <a:noFill/>
            <a:ln w="6350" algn="ctr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直線コネクタ 54">
              <a:extLst>
                <a:ext uri="{FF2B5EF4-FFF2-40B4-BE49-F238E27FC236}">
                  <a16:creationId xmlns:a16="http://schemas.microsoft.com/office/drawing/2014/main" id="{8A5D3DC1-A704-9938-4BEC-06F08DF52951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666174" y="2241082"/>
              <a:ext cx="647564" cy="0"/>
            </a:xfrm>
            <a:prstGeom prst="line">
              <a:avLst/>
            </a:prstGeom>
            <a:noFill/>
            <a:ln w="6350" algn="ctr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テキスト ボックス 9">
              <a:extLst>
                <a:ext uri="{FF2B5EF4-FFF2-40B4-BE49-F238E27FC236}">
                  <a16:creationId xmlns:a16="http://schemas.microsoft.com/office/drawing/2014/main" id="{A2E00B31-0177-DA1C-4EF8-B2B41E5F84D8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524097" y="2859315"/>
              <a:ext cx="861774" cy="210851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100" b="1" dirty="0"/>
                <a:t>上部の赤線から</a:t>
              </a:r>
              <a:r>
                <a:rPr lang="en-US" altLang="ja-JP" sz="1100" b="1" dirty="0"/>
                <a:t>75~90</a:t>
              </a:r>
              <a:r>
                <a:rPr lang="ja-JP" altLang="en-US" sz="1100" b="1" dirty="0"/>
                <a:t>ミリが</a:t>
              </a:r>
              <a:endParaRPr lang="en-US" altLang="ja-JP" sz="1100" b="1" dirty="0"/>
            </a:p>
            <a:p>
              <a:r>
                <a:rPr lang="ja-JP" altLang="en-US" sz="1100" b="1" dirty="0"/>
                <a:t>宛名スペースです</a:t>
              </a:r>
              <a:endParaRPr lang="en-US" altLang="ja-JP" sz="1100" b="1" dirty="0"/>
            </a:p>
            <a:p>
              <a:r>
                <a:rPr lang="ja-JP" altLang="en-US" sz="1100" b="1" dirty="0"/>
                <a:t>オレンジ線より上にはデザイン</a:t>
              </a:r>
              <a:endParaRPr lang="en-US" altLang="ja-JP" sz="1100" b="1" dirty="0"/>
            </a:p>
            <a:p>
              <a:r>
                <a:rPr lang="ja-JP" altLang="en-US" sz="1100" b="1" dirty="0"/>
                <a:t>しないでください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4F5A5EB2-5EA6-BE68-8FDE-FAB1A6200729}"/>
                </a:ext>
              </a:extLst>
            </p:cNvPr>
            <p:cNvSpPr txBox="1"/>
            <p:nvPr userDrawn="1"/>
          </p:nvSpPr>
          <p:spPr>
            <a:xfrm>
              <a:off x="665880" y="225492"/>
              <a:ext cx="95045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作成した原稿は「名前を付けて保存」からファイル形式を「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」にして保存してください。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kumimoji="1" lang="ja-JP" altLang="en-US" sz="1800" b="1" dirty="0">
                  <a:solidFill>
                    <a:srgbClr val="FF0000"/>
                  </a:solidFill>
                </a:rPr>
                <a:t>　サイズが変更される可能性があるため印刷から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に変換はしないでください。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6DB4F924-4F91-CB52-614C-C1081F71301E}"/>
                </a:ext>
              </a:extLst>
            </p:cNvPr>
            <p:cNvSpPr txBox="1"/>
            <p:nvPr userDrawn="1"/>
          </p:nvSpPr>
          <p:spPr>
            <a:xfrm>
              <a:off x="689942" y="871823"/>
              <a:ext cx="9504562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に変換する前に「表示」＞「スライドマスター」画面で緑、赤、水色それぞれのガイド枠と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lang="ja-JP" altLang="en-US" sz="1800" b="1" dirty="0">
                  <a:solidFill>
                    <a:srgbClr val="FF0000"/>
                  </a:solidFill>
                </a:rPr>
                <a:t>　オレンジ線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を削除してください。削除されていない場合は、ガイドが原稿に印刷されることが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lang="ja-JP" altLang="en-US" sz="1800" b="1" dirty="0">
                  <a:solidFill>
                    <a:srgbClr val="FF0000"/>
                  </a:solidFill>
                </a:rPr>
                <a:t>　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あります。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1358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762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4">
            <a:extLst>
              <a:ext uri="{FF2B5EF4-FFF2-40B4-BE49-F238E27FC236}">
                <a16:creationId xmlns:a16="http://schemas.microsoft.com/office/drawing/2014/main" id="{194DEE89-75AD-C9F0-4CE0-8B58034E1A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4838"/>
            <a:ext cx="184150" cy="338137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6019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591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5163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735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600">
              <a:latin typeface="Arial" panose="020B0604020202020204" pitchFamily="34" charset="0"/>
            </a:endParaRPr>
          </a:p>
        </p:txBody>
      </p:sp>
      <p:grpSp>
        <p:nvGrpSpPr>
          <p:cNvPr id="1028" name="グループ化 82">
            <a:extLst>
              <a:ext uri="{FF2B5EF4-FFF2-40B4-BE49-F238E27FC236}">
                <a16:creationId xmlns:a16="http://schemas.microsoft.com/office/drawing/2014/main" id="{48AC2274-EC49-4167-AADE-5AD7034C13C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16013" y="1774825"/>
            <a:ext cx="8456612" cy="11569700"/>
            <a:chOff x="567531" y="613829"/>
            <a:chExt cx="8456612" cy="11569832"/>
          </a:xfrm>
        </p:grpSpPr>
        <p:grpSp>
          <p:nvGrpSpPr>
            <p:cNvPr id="1038" name="グループ化 12">
              <a:extLst>
                <a:ext uri="{FF2B5EF4-FFF2-40B4-BE49-F238E27FC236}">
                  <a16:creationId xmlns:a16="http://schemas.microsoft.com/office/drawing/2014/main" id="{DD9329E4-DCCA-2DF5-CCF5-655EBAFCB77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290512" y="6246345"/>
              <a:ext cx="858838" cy="304800"/>
              <a:chOff x="1372" y="1471"/>
              <a:chExt cx="917042" cy="305083"/>
            </a:xfrm>
          </p:grpSpPr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2A794F2A-77B1-D754-9C75-E37C3C8EEB0C}"/>
                  </a:ext>
                </a:extLst>
              </p:cNvPr>
              <p:cNvCxnSpPr/>
              <p:nvPr/>
            </p:nvCxnSpPr>
            <p:spPr>
              <a:xfrm>
                <a:off x="520" y="84098"/>
                <a:ext cx="9119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AAF0B4FE-03C8-A2FA-4CA0-A8B2464CCD8C}"/>
                  </a:ext>
                </a:extLst>
              </p:cNvPr>
              <p:cNvCxnSpPr/>
              <p:nvPr/>
            </p:nvCxnSpPr>
            <p:spPr>
              <a:xfrm>
                <a:off x="453113" y="623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9" name="グループ化 12">
              <a:extLst>
                <a:ext uri="{FF2B5EF4-FFF2-40B4-BE49-F238E27FC236}">
                  <a16:creationId xmlns:a16="http://schemas.microsoft.com/office/drawing/2014/main" id="{C8E36620-D4CB-A78A-B1E0-F795443CF75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5400000">
              <a:off x="8446288" y="6241583"/>
              <a:ext cx="850910" cy="304800"/>
              <a:chOff x="10689" y="-3296"/>
              <a:chExt cx="908577" cy="305083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4C794908-53B8-215D-E01A-0BCBAEC635D4}"/>
                  </a:ext>
                </a:extLst>
              </p:cNvPr>
              <p:cNvCxnSpPr/>
              <p:nvPr/>
            </p:nvCxnSpPr>
            <p:spPr>
              <a:xfrm>
                <a:off x="10689" y="74564"/>
                <a:ext cx="9085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F937603C-1AB3-0962-ACD0-8B77EF8F3C89}"/>
                  </a:ext>
                </a:extLst>
              </p:cNvPr>
              <p:cNvCxnSpPr/>
              <p:nvPr/>
            </p:nvCxnSpPr>
            <p:spPr>
              <a:xfrm>
                <a:off x="465952" y="-3296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40" name="グループ化 85">
              <a:extLst>
                <a:ext uri="{FF2B5EF4-FFF2-40B4-BE49-F238E27FC236}">
                  <a16:creationId xmlns:a16="http://schemas.microsoft.com/office/drawing/2014/main" id="{EBFC024E-2C06-92AC-0A80-00DD8967A87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77379" y="613829"/>
              <a:ext cx="440408" cy="437915"/>
              <a:chOff x="577379" y="613829"/>
              <a:chExt cx="440408" cy="437915"/>
            </a:xfrm>
          </p:grpSpPr>
          <p:sp>
            <p:nvSpPr>
              <p:cNvPr id="96" name="フリーフォーム 95">
                <a:extLst>
                  <a:ext uri="{FF2B5EF4-FFF2-40B4-BE49-F238E27FC236}">
                    <a16:creationId xmlns:a16="http://schemas.microsoft.com/office/drawing/2014/main" id="{A5D016BC-6343-D3A3-74AA-117176900618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7" name="フリーフォーム 96">
                <a:extLst>
                  <a:ext uri="{FF2B5EF4-FFF2-40B4-BE49-F238E27FC236}">
                    <a16:creationId xmlns:a16="http://schemas.microsoft.com/office/drawing/2014/main" id="{0C1D9B53-4F93-8E23-731B-4DB2230E8607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1" name="グループ化 86">
              <a:extLst>
                <a:ext uri="{FF2B5EF4-FFF2-40B4-BE49-F238E27FC236}">
                  <a16:creationId xmlns:a16="http://schemas.microsoft.com/office/drawing/2014/main" id="{C093C673-38E2-8A33-53B7-C7C4591E115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8572958" y="613829"/>
              <a:ext cx="440408" cy="437915"/>
              <a:chOff x="577379" y="613829"/>
              <a:chExt cx="440408" cy="437915"/>
            </a:xfrm>
          </p:grpSpPr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963CADCA-3AB9-C937-D9FD-A9804FAA9DB2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5" name="フリーフォーム 94">
                <a:extLst>
                  <a:ext uri="{FF2B5EF4-FFF2-40B4-BE49-F238E27FC236}">
                    <a16:creationId xmlns:a16="http://schemas.microsoft.com/office/drawing/2014/main" id="{CC95EAD9-67F2-58F5-2D59-AF0BD70AE448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2" name="グループ化 87">
              <a:extLst>
                <a:ext uri="{FF2B5EF4-FFF2-40B4-BE49-F238E27FC236}">
                  <a16:creationId xmlns:a16="http://schemas.microsoft.com/office/drawing/2014/main" id="{D2DDD7BB-61AF-E83B-AB3F-85699B2F0E7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V="1">
              <a:off x="577379" y="11745746"/>
              <a:ext cx="440408" cy="437915"/>
              <a:chOff x="577379" y="613829"/>
              <a:chExt cx="440408" cy="437915"/>
            </a:xfrm>
          </p:grpSpPr>
          <p:sp>
            <p:nvSpPr>
              <p:cNvPr id="92" name="フリーフォーム 91">
                <a:extLst>
                  <a:ext uri="{FF2B5EF4-FFF2-40B4-BE49-F238E27FC236}">
                    <a16:creationId xmlns:a16="http://schemas.microsoft.com/office/drawing/2014/main" id="{C63781AA-F595-0248-FE1E-4AE7CD8F151B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3" name="フリーフォーム 92">
                <a:extLst>
                  <a:ext uri="{FF2B5EF4-FFF2-40B4-BE49-F238E27FC236}">
                    <a16:creationId xmlns:a16="http://schemas.microsoft.com/office/drawing/2014/main" id="{080E2FD5-17EE-0FCC-064B-34EB9B278D51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3" name="グループ化 88">
              <a:extLst>
                <a:ext uri="{FF2B5EF4-FFF2-40B4-BE49-F238E27FC236}">
                  <a16:creationId xmlns:a16="http://schemas.microsoft.com/office/drawing/2014/main" id="{13C440D4-CABF-3F4F-9EE8-B57194FEAEF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 flipV="1">
              <a:off x="8572958" y="11745746"/>
              <a:ext cx="440408" cy="437915"/>
              <a:chOff x="577379" y="613829"/>
              <a:chExt cx="440408" cy="437915"/>
            </a:xfrm>
          </p:grpSpPr>
          <p:sp>
            <p:nvSpPr>
              <p:cNvPr id="90" name="フリーフォーム 89">
                <a:extLst>
                  <a:ext uri="{FF2B5EF4-FFF2-40B4-BE49-F238E27FC236}">
                    <a16:creationId xmlns:a16="http://schemas.microsoft.com/office/drawing/2014/main" id="{E9AAF330-36AF-943C-11F4-A9F763A91C84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1" name="フリーフォーム 90">
                <a:extLst>
                  <a:ext uri="{FF2B5EF4-FFF2-40B4-BE49-F238E27FC236}">
                    <a16:creationId xmlns:a16="http://schemas.microsoft.com/office/drawing/2014/main" id="{DA5B34B5-BD97-0F1C-9426-87E1BDDE7EBC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</p:grp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B7AB3B68-F06F-2E2A-309A-F5CDE230598D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5113" y="1715179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C1D19C0-962D-5750-0E82-87FFC24288E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850" y="1943051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8270187-8874-E712-0F51-7090FD0B6445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4320" y="13020251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6369646-9D8A-81B2-1B54-8969A82F1782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057" y="13248123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0641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1282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1923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25641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50888" indent="-28892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83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3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9756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6pPr>
      <a:lvl7pPr marL="3013349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7pPr>
      <a:lvl8pPr marL="3476940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8pPr>
      <a:lvl9pPr marL="3940532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6359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27184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9077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54368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31796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8155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45145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70873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2" userDrawn="1">
          <p15:clr>
            <a:srgbClr val="F26B43"/>
          </p15:clr>
        </p15:guide>
        <p15:guide id="2" pos="33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矢印コネクタ 4">
            <a:extLst>
              <a:ext uri="{FF2B5EF4-FFF2-40B4-BE49-F238E27FC236}">
                <a16:creationId xmlns:a16="http://schemas.microsoft.com/office/drawing/2014/main" id="{5A9E576D-DCA6-D153-8EB1-5B9DEA343EE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953451" y="2231557"/>
            <a:ext cx="0" cy="3240000"/>
          </a:xfrm>
          <a:prstGeom prst="straightConnector1">
            <a:avLst/>
          </a:prstGeom>
          <a:noFill/>
          <a:ln w="6350" algn="ctr">
            <a:solidFill>
              <a:srgbClr val="FFC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直線コネクタ 6">
            <a:extLst>
              <a:ext uri="{FF2B5EF4-FFF2-40B4-BE49-F238E27FC236}">
                <a16:creationId xmlns:a16="http://schemas.microsoft.com/office/drawing/2014/main" id="{0ACC2ABC-15AF-44E6-1AC9-0FD1A2AF4AC3}"/>
              </a:ext>
            </a:extLst>
          </p:cNvPr>
          <p:cNvCxnSpPr>
            <a:cxnSpLocks/>
          </p:cNvCxnSpPr>
          <p:nvPr/>
        </p:nvCxnSpPr>
        <p:spPr bwMode="auto">
          <a:xfrm>
            <a:off x="9666174" y="5472521"/>
            <a:ext cx="647564" cy="0"/>
          </a:xfrm>
          <a:prstGeom prst="line">
            <a:avLst/>
          </a:prstGeom>
          <a:noFill/>
          <a:ln w="63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線コネクタ 54">
            <a:extLst>
              <a:ext uri="{FF2B5EF4-FFF2-40B4-BE49-F238E27FC236}">
                <a16:creationId xmlns:a16="http://schemas.microsoft.com/office/drawing/2014/main" id="{CD6559C1-AC91-30D8-AA79-66D342198B1F}"/>
              </a:ext>
            </a:extLst>
          </p:cNvPr>
          <p:cNvCxnSpPr>
            <a:cxnSpLocks/>
          </p:cNvCxnSpPr>
          <p:nvPr/>
        </p:nvCxnSpPr>
        <p:spPr bwMode="auto">
          <a:xfrm>
            <a:off x="9666174" y="2241082"/>
            <a:ext cx="647564" cy="0"/>
          </a:xfrm>
          <a:prstGeom prst="line">
            <a:avLst/>
          </a:prstGeom>
          <a:noFill/>
          <a:ln w="635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テキスト ボックス 9">
            <a:extLst>
              <a:ext uri="{FF2B5EF4-FFF2-40B4-BE49-F238E27FC236}">
                <a16:creationId xmlns:a16="http://schemas.microsoft.com/office/drawing/2014/main" id="{79428D43-3038-1269-1DD2-A4C40CEDD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4097" y="2859315"/>
            <a:ext cx="861774" cy="21085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vert="eaVert" wrap="squar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100" b="1" dirty="0"/>
              <a:t>上部の赤線から</a:t>
            </a:r>
            <a:r>
              <a:rPr lang="en-US" altLang="ja-JP" sz="1100" b="1"/>
              <a:t>75~90</a:t>
            </a:r>
            <a:r>
              <a:rPr lang="ja-JP" altLang="en-US" sz="1100" b="1" dirty="0"/>
              <a:t>ミリが</a:t>
            </a:r>
            <a:endParaRPr lang="en-US" altLang="ja-JP" sz="1100" b="1" dirty="0"/>
          </a:p>
          <a:p>
            <a:r>
              <a:rPr lang="ja-JP" altLang="en-US" sz="1100" b="1" dirty="0"/>
              <a:t>宛名スペースです</a:t>
            </a:r>
            <a:endParaRPr lang="en-US" altLang="ja-JP" sz="1100" b="1" dirty="0"/>
          </a:p>
          <a:p>
            <a:r>
              <a:rPr lang="ja-JP" altLang="en-US" sz="1100" b="1" dirty="0"/>
              <a:t>オレンジ線より上にはデザイン</a:t>
            </a:r>
            <a:endParaRPr lang="en-US" altLang="ja-JP" sz="1100" b="1" dirty="0"/>
          </a:p>
          <a:p>
            <a:r>
              <a:rPr lang="ja-JP" altLang="en-US" sz="1100" b="1" dirty="0"/>
              <a:t>しないでください</a:t>
            </a:r>
          </a:p>
        </p:txBody>
      </p:sp>
      <p:cxnSp>
        <p:nvCxnSpPr>
          <p:cNvPr id="8" name="直線コネクタ 56">
            <a:extLst>
              <a:ext uri="{FF2B5EF4-FFF2-40B4-BE49-F238E27FC236}">
                <a16:creationId xmlns:a16="http://schemas.microsoft.com/office/drawing/2014/main" id="{68A91861-8048-C627-E7BC-209AC58BF62B}"/>
              </a:ext>
            </a:extLst>
          </p:cNvPr>
          <p:cNvCxnSpPr>
            <a:cxnSpLocks/>
          </p:cNvCxnSpPr>
          <p:nvPr/>
        </p:nvCxnSpPr>
        <p:spPr bwMode="auto">
          <a:xfrm>
            <a:off x="1562181" y="13384578"/>
            <a:ext cx="0" cy="923731"/>
          </a:xfrm>
          <a:prstGeom prst="line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直線コネクタ 58">
            <a:extLst>
              <a:ext uri="{FF2B5EF4-FFF2-40B4-BE49-F238E27FC236}">
                <a16:creationId xmlns:a16="http://schemas.microsoft.com/office/drawing/2014/main" id="{7485E415-B9FE-0B34-3772-EBC788326695}"/>
              </a:ext>
            </a:extLst>
          </p:cNvPr>
          <p:cNvCxnSpPr>
            <a:cxnSpLocks/>
          </p:cNvCxnSpPr>
          <p:nvPr/>
        </p:nvCxnSpPr>
        <p:spPr bwMode="auto">
          <a:xfrm>
            <a:off x="9123888" y="13388400"/>
            <a:ext cx="0" cy="923731"/>
          </a:xfrm>
          <a:prstGeom prst="line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直線矢印コネクタ 65">
            <a:extLst>
              <a:ext uri="{FF2B5EF4-FFF2-40B4-BE49-F238E27FC236}">
                <a16:creationId xmlns:a16="http://schemas.microsoft.com/office/drawing/2014/main" id="{47EC3F49-74D5-B4A3-2C36-C82082AA4953}"/>
              </a:ext>
            </a:extLst>
          </p:cNvPr>
          <p:cNvCxnSpPr>
            <a:cxnSpLocks/>
          </p:cNvCxnSpPr>
          <p:nvPr/>
        </p:nvCxnSpPr>
        <p:spPr bwMode="auto">
          <a:xfrm>
            <a:off x="1557338" y="14154353"/>
            <a:ext cx="7558088" cy="0"/>
          </a:xfrm>
          <a:prstGeom prst="straightConnector1">
            <a:avLst/>
          </a:prstGeom>
          <a:noFill/>
          <a:ln w="6350" algn="ctr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テキスト ボックス 13">
            <a:extLst>
              <a:ext uri="{FF2B5EF4-FFF2-40B4-BE49-F238E27FC236}">
                <a16:creationId xmlns:a16="http://schemas.microsoft.com/office/drawing/2014/main" id="{76908893-4485-2340-095A-B47A0F747E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0403" y="13535358"/>
            <a:ext cx="4932914" cy="2618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100" b="1" dirty="0">
                <a:latin typeface="Kozuka Gothic Pro R" pitchFamily="34" charset="-128"/>
                <a:ea typeface="Kozuka Gothic Pro R" pitchFamily="34" charset="-128"/>
              </a:rPr>
              <a:t>切れてはいけない文字や図は水色の枠内に入れてください</a:t>
            </a:r>
          </a:p>
        </p:txBody>
      </p:sp>
      <p:sp>
        <p:nvSpPr>
          <p:cNvPr id="13" name="テキスト ボックス 70">
            <a:extLst>
              <a:ext uri="{FF2B5EF4-FFF2-40B4-BE49-F238E27FC236}">
                <a16:creationId xmlns:a16="http://schemas.microsoft.com/office/drawing/2014/main" id="{B5C78452-FC72-3428-68C2-12D7B312D4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2641" y="14046426"/>
            <a:ext cx="5326531" cy="261883"/>
          </a:xfrm>
          <a:prstGeom prst="rect">
            <a:avLst/>
          </a:prstGeom>
          <a:solidFill>
            <a:srgbClr val="FCE7EC"/>
          </a:solidFill>
          <a:ln w="9525">
            <a:solidFill>
              <a:srgbClr val="D8117D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100" b="1" dirty="0">
                <a:latin typeface="Kozuka Gothic Pro R" pitchFamily="34" charset="-128"/>
                <a:ea typeface="Kozuka Gothic Pro R" pitchFamily="34" charset="-128"/>
              </a:rPr>
              <a:t>赤枠の範囲が仕上がりサイズです。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BC9EE05-B1B6-3E6C-9332-1B2F541F3994}"/>
              </a:ext>
            </a:extLst>
          </p:cNvPr>
          <p:cNvSpPr txBox="1"/>
          <p:nvPr/>
        </p:nvSpPr>
        <p:spPr>
          <a:xfrm>
            <a:off x="665880" y="225492"/>
            <a:ext cx="950456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800" b="1" dirty="0">
                <a:solidFill>
                  <a:srgbClr val="FF0000"/>
                </a:solidFill>
              </a:rPr>
              <a:t>※</a:t>
            </a:r>
            <a:r>
              <a:rPr kumimoji="1" lang="ja-JP" altLang="en-US" sz="1800" b="1" dirty="0">
                <a:solidFill>
                  <a:srgbClr val="FF0000"/>
                </a:solidFill>
              </a:rPr>
              <a:t>作成した原稿は「名前を付けて保存」からファイル形式を「</a:t>
            </a:r>
            <a:r>
              <a:rPr kumimoji="1" lang="en-US" altLang="ja-JP" sz="1800" b="1" dirty="0">
                <a:solidFill>
                  <a:srgbClr val="FF0000"/>
                </a:solidFill>
              </a:rPr>
              <a:t>PDF</a:t>
            </a:r>
            <a:r>
              <a:rPr kumimoji="1" lang="ja-JP" altLang="en-US" sz="1800" b="1" dirty="0">
                <a:solidFill>
                  <a:srgbClr val="FF0000"/>
                </a:solidFill>
              </a:rPr>
              <a:t>」にして保存してください。</a:t>
            </a:r>
            <a:endParaRPr kumimoji="1" lang="en-US" altLang="ja-JP" sz="1800" b="1" dirty="0">
              <a:solidFill>
                <a:srgbClr val="FF0000"/>
              </a:solidFill>
            </a:endParaRPr>
          </a:p>
          <a:p>
            <a:r>
              <a:rPr kumimoji="1" lang="ja-JP" altLang="en-US" sz="1800" b="1" dirty="0">
                <a:solidFill>
                  <a:srgbClr val="FF0000"/>
                </a:solidFill>
              </a:rPr>
              <a:t>　サイズが変更される可能性があるため印刷から</a:t>
            </a:r>
            <a:r>
              <a:rPr kumimoji="1" lang="en-US" altLang="ja-JP" sz="1800" b="1" dirty="0">
                <a:solidFill>
                  <a:srgbClr val="FF0000"/>
                </a:solidFill>
              </a:rPr>
              <a:t>PDF</a:t>
            </a:r>
            <a:r>
              <a:rPr kumimoji="1" lang="ja-JP" altLang="en-US" sz="1800" b="1" dirty="0">
                <a:solidFill>
                  <a:srgbClr val="FF0000"/>
                </a:solidFill>
              </a:rPr>
              <a:t>に変換はしないでください。</a:t>
            </a:r>
          </a:p>
        </p:txBody>
      </p:sp>
      <p:cxnSp>
        <p:nvCxnSpPr>
          <p:cNvPr id="17" name="直線コネクタ 60">
            <a:extLst>
              <a:ext uri="{FF2B5EF4-FFF2-40B4-BE49-F238E27FC236}">
                <a16:creationId xmlns:a16="http://schemas.microsoft.com/office/drawing/2014/main" id="{29E13559-50E8-CD2B-19CA-4BAFEBA7C9C6}"/>
              </a:ext>
            </a:extLst>
          </p:cNvPr>
          <p:cNvCxnSpPr>
            <a:cxnSpLocks/>
          </p:cNvCxnSpPr>
          <p:nvPr/>
        </p:nvCxnSpPr>
        <p:spPr bwMode="auto">
          <a:xfrm>
            <a:off x="1445732" y="13382631"/>
            <a:ext cx="0" cy="1544638"/>
          </a:xfrm>
          <a:prstGeom prst="line">
            <a:avLst/>
          </a:prstGeom>
          <a:noFill/>
          <a:ln w="63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直線コネクタ 61">
            <a:extLst>
              <a:ext uri="{FF2B5EF4-FFF2-40B4-BE49-F238E27FC236}">
                <a16:creationId xmlns:a16="http://schemas.microsoft.com/office/drawing/2014/main" id="{0A0FD808-8024-A1CE-5F39-129E0F9F516D}"/>
              </a:ext>
            </a:extLst>
          </p:cNvPr>
          <p:cNvCxnSpPr>
            <a:cxnSpLocks/>
          </p:cNvCxnSpPr>
          <p:nvPr/>
        </p:nvCxnSpPr>
        <p:spPr bwMode="auto">
          <a:xfrm>
            <a:off x="9239251" y="13367945"/>
            <a:ext cx="0" cy="1544638"/>
          </a:xfrm>
          <a:prstGeom prst="line">
            <a:avLst/>
          </a:prstGeom>
          <a:noFill/>
          <a:ln w="635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直線矢印コネクタ 67">
            <a:extLst>
              <a:ext uri="{FF2B5EF4-FFF2-40B4-BE49-F238E27FC236}">
                <a16:creationId xmlns:a16="http://schemas.microsoft.com/office/drawing/2014/main" id="{F524C49B-2CBD-A93F-71A7-945CD86B58AE}"/>
              </a:ext>
            </a:extLst>
          </p:cNvPr>
          <p:cNvCxnSpPr>
            <a:cxnSpLocks/>
          </p:cNvCxnSpPr>
          <p:nvPr/>
        </p:nvCxnSpPr>
        <p:spPr bwMode="auto">
          <a:xfrm>
            <a:off x="1449388" y="14592383"/>
            <a:ext cx="7785100" cy="0"/>
          </a:xfrm>
          <a:prstGeom prst="straightConnector1">
            <a:avLst/>
          </a:prstGeom>
          <a:noFill/>
          <a:ln w="6350" algn="ctr">
            <a:solidFill>
              <a:srgbClr val="00B05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テキスト ボックス 71">
            <a:extLst>
              <a:ext uri="{FF2B5EF4-FFF2-40B4-BE49-F238E27FC236}">
                <a16:creationId xmlns:a16="http://schemas.microsoft.com/office/drawing/2014/main" id="{E9CEE2DE-8C32-0D56-6F45-EC9C71821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8988" y="14449508"/>
            <a:ext cx="5432425" cy="2619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100" b="1" dirty="0">
                <a:latin typeface="Kozuka Gothic Pro R" pitchFamily="34" charset="-128"/>
                <a:ea typeface="Kozuka Gothic Pro R" pitchFamily="34" charset="-128"/>
              </a:rPr>
              <a:t>緑枠の範囲はフチなし印刷をする場合背景を伸ばす範囲です。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D0F3D24-CAC3-4AB9-7664-ACC0F4A10AC9}"/>
              </a:ext>
            </a:extLst>
          </p:cNvPr>
          <p:cNvSpPr txBox="1"/>
          <p:nvPr/>
        </p:nvSpPr>
        <p:spPr>
          <a:xfrm>
            <a:off x="9450362" y="0"/>
            <a:ext cx="1241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/>
              <a:t>A4</a:t>
            </a:r>
            <a:r>
              <a:rPr kumimoji="1" lang="ja-JP" altLang="en-US" sz="1800" dirty="0"/>
              <a:t>宛名面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2D58CB1-9717-F3D5-0CFE-3FCEBCBCE622}"/>
              </a:ext>
            </a:extLst>
          </p:cNvPr>
          <p:cNvSpPr txBox="1"/>
          <p:nvPr/>
        </p:nvSpPr>
        <p:spPr>
          <a:xfrm>
            <a:off x="689942" y="871823"/>
            <a:ext cx="950456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800" b="1" dirty="0">
                <a:solidFill>
                  <a:srgbClr val="FF0000"/>
                </a:solidFill>
              </a:rPr>
              <a:t>※PDF</a:t>
            </a:r>
            <a:r>
              <a:rPr kumimoji="1" lang="ja-JP" altLang="en-US" sz="1800" b="1" dirty="0">
                <a:solidFill>
                  <a:srgbClr val="FF0000"/>
                </a:solidFill>
              </a:rPr>
              <a:t>に変換する前に「表示」＞「スライドマスター」画面で緑、赤、水色それぞれのガイド枠と</a:t>
            </a:r>
            <a:endParaRPr kumimoji="1" lang="en-US" altLang="ja-JP" sz="1800" b="1" dirty="0">
              <a:solidFill>
                <a:srgbClr val="FF0000"/>
              </a:solidFill>
            </a:endParaRPr>
          </a:p>
          <a:p>
            <a:r>
              <a:rPr lang="ja-JP" altLang="en-US" sz="1800" b="1" dirty="0">
                <a:solidFill>
                  <a:srgbClr val="FF0000"/>
                </a:solidFill>
              </a:rPr>
              <a:t>　オレンジ線</a:t>
            </a:r>
            <a:r>
              <a:rPr kumimoji="1" lang="ja-JP" altLang="en-US" sz="1800" b="1" dirty="0">
                <a:solidFill>
                  <a:srgbClr val="FF0000"/>
                </a:solidFill>
              </a:rPr>
              <a:t>を削除してください。削除されていない場合は、ガイドが原稿に印刷されることが</a:t>
            </a:r>
            <a:endParaRPr kumimoji="1" lang="en-US" altLang="ja-JP" sz="1800" b="1" dirty="0">
              <a:solidFill>
                <a:srgbClr val="FF0000"/>
              </a:solidFill>
            </a:endParaRPr>
          </a:p>
          <a:p>
            <a:r>
              <a:rPr lang="ja-JP" altLang="en-US" sz="1800" b="1" dirty="0">
                <a:solidFill>
                  <a:srgbClr val="FF0000"/>
                </a:solidFill>
              </a:rPr>
              <a:t>　</a:t>
            </a:r>
            <a:r>
              <a:rPr kumimoji="1" lang="ja-JP" altLang="en-US" sz="1800" b="1" dirty="0">
                <a:solidFill>
                  <a:srgbClr val="FF0000"/>
                </a:solidFill>
              </a:rPr>
              <a:t>あります。</a:t>
            </a:r>
          </a:p>
        </p:txBody>
      </p:sp>
      <p:sp>
        <p:nvSpPr>
          <p:cNvPr id="2" name="正方形/長方形 21">
            <a:extLst>
              <a:ext uri="{FF2B5EF4-FFF2-40B4-BE49-F238E27FC236}">
                <a16:creationId xmlns:a16="http://schemas.microsoft.com/office/drawing/2014/main" id="{4798AA5A-2302-997F-A832-1752E3F68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2150" y="11366500"/>
            <a:ext cx="3384550" cy="287338"/>
          </a:xfrm>
          <a:prstGeom prst="rect">
            <a:avLst/>
          </a:prstGeom>
          <a:solidFill>
            <a:srgbClr val="00009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ja-JP" altLang="en-US"/>
          </a:p>
        </p:txBody>
      </p:sp>
      <p:pic>
        <p:nvPicPr>
          <p:cNvPr id="21" name="図 1">
            <a:extLst>
              <a:ext uri="{FF2B5EF4-FFF2-40B4-BE49-F238E27FC236}">
                <a16:creationId xmlns:a16="http://schemas.microsoft.com/office/drawing/2014/main" id="{2BAD33B6-06FA-E94E-7772-6D9154167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0" y="6913563"/>
            <a:ext cx="38100" cy="3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テキスト ボックス 5">
            <a:extLst>
              <a:ext uri="{FF2B5EF4-FFF2-40B4-BE49-F238E27FC236}">
                <a16:creationId xmlns:a16="http://schemas.microsoft.com/office/drawing/2014/main" id="{2C30D0C3-0BA7-3044-5F9F-9DD478D05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2150" y="10574338"/>
            <a:ext cx="3313113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400">
                <a:latin typeface="メイリオ" panose="020B0604030504040204" pitchFamily="34" charset="-128"/>
                <a:ea typeface="メイリオ" panose="020B0604030504040204" pitchFamily="34" charset="-128"/>
              </a:rPr>
              <a:t>〒000-0000</a:t>
            </a:r>
            <a:r>
              <a:rPr lang="ja-JP" altLang="en-US" sz="1400">
                <a:latin typeface="メイリオ" panose="020B0604030504040204" pitchFamily="34" charset="-128"/>
                <a:ea typeface="メイリオ" panose="020B0604030504040204" pitchFamily="34" charset="-128"/>
              </a:rPr>
              <a:t>　</a:t>
            </a:r>
          </a:p>
          <a:p>
            <a:r>
              <a:rPr lang="ja-JP" altLang="en-US" sz="1400">
                <a:latin typeface="メイリオ" panose="020B0604030504040204" pitchFamily="34" charset="-128"/>
                <a:ea typeface="メイリオ" panose="020B0604030504040204" pitchFamily="34" charset="-128"/>
              </a:rPr>
              <a:t>東京都中央区中央</a:t>
            </a:r>
            <a:r>
              <a:rPr lang="en-US" altLang="ja-JP" sz="1400">
                <a:latin typeface="メイリオ" panose="020B0604030504040204" pitchFamily="34" charset="-128"/>
                <a:ea typeface="メイリオ" panose="020B0604030504040204" pitchFamily="34" charset="-128"/>
              </a:rPr>
              <a:t>1-1-0</a:t>
            </a:r>
            <a:r>
              <a:rPr lang="ja-JP" altLang="en-US" sz="1400">
                <a:latin typeface="メイリオ" panose="020B0604030504040204" pitchFamily="34" charset="-128"/>
                <a:ea typeface="メイリオ" panose="020B0604030504040204" pitchFamily="34" charset="-128"/>
              </a:rPr>
              <a:t>鈴木ビル</a:t>
            </a:r>
            <a:r>
              <a:rPr lang="en-US" altLang="ja-JP" sz="1400">
                <a:latin typeface="メイリオ" panose="020B0604030504040204" pitchFamily="34" charset="-128"/>
                <a:ea typeface="メイリオ" panose="020B0604030504040204" pitchFamily="34" charset="-128"/>
              </a:rPr>
              <a:t>6F</a:t>
            </a:r>
          </a:p>
          <a:p>
            <a:r>
              <a:rPr lang="ja-JP" altLang="en-US" sz="1400">
                <a:latin typeface="メイリオ" panose="020B0604030504040204" pitchFamily="34" charset="-128"/>
                <a:ea typeface="メイリオ" panose="020B0604030504040204" pitchFamily="34" charset="-128"/>
              </a:rPr>
              <a:t>鈴木太郎税理士事務所</a:t>
            </a:r>
          </a:p>
        </p:txBody>
      </p:sp>
      <p:sp>
        <p:nvSpPr>
          <p:cNvPr id="23" name="テキスト ボックス 5">
            <a:extLst>
              <a:ext uri="{FF2B5EF4-FFF2-40B4-BE49-F238E27FC236}">
                <a16:creationId xmlns:a16="http://schemas.microsoft.com/office/drawing/2014/main" id="{6405B09B-CB98-A66A-4F9F-C261BA81A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2150" y="11653838"/>
            <a:ext cx="33131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ja-JP" sz="2000" b="1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TEL</a:t>
            </a:r>
            <a:r>
              <a:rPr lang="ja-JP" altLang="en-US" sz="2000" b="1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：</a:t>
            </a:r>
            <a:r>
              <a:rPr lang="en-US" altLang="ja-JP" sz="2000" b="1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03−1234−5678</a:t>
            </a:r>
            <a:r>
              <a:rPr lang="ja-JP" altLang="en-US" sz="2000" b="1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　</a:t>
            </a:r>
            <a:endParaRPr lang="en-US" altLang="ja-JP" sz="2000" b="1">
              <a:solidFill>
                <a:srgbClr val="000090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  <a:p>
            <a:pPr algn="ctr"/>
            <a:r>
              <a:rPr lang="en-US" altLang="ja-JP" sz="2000" b="1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FAX</a:t>
            </a:r>
            <a:r>
              <a:rPr lang="ja-JP" altLang="en-US" sz="2000" b="1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：</a:t>
            </a:r>
            <a:r>
              <a:rPr lang="en-US" altLang="ja-JP" sz="2000" b="1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03−1234−5677</a:t>
            </a:r>
          </a:p>
          <a:p>
            <a:pPr algn="ctr"/>
            <a:r>
              <a:rPr lang="en-US" altLang="ja-JP" sz="1400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MAIL</a:t>
            </a:r>
            <a:r>
              <a:rPr lang="ja-JP" altLang="en-US" sz="1400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： </a:t>
            </a:r>
            <a:r>
              <a:rPr lang="en-US" altLang="ja-JP" sz="1400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soudan@sample.co.jp</a:t>
            </a:r>
            <a:endParaRPr lang="ja-JP" altLang="en-US" sz="1400">
              <a:solidFill>
                <a:srgbClr val="000090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</p:txBody>
      </p:sp>
      <p:pic>
        <p:nvPicPr>
          <p:cNvPr id="25" name="図 20" descr="スクリーンショット 2018-07-25 17.10.14.png">
            <a:extLst>
              <a:ext uri="{FF2B5EF4-FFF2-40B4-BE49-F238E27FC236}">
                <a16:creationId xmlns:a16="http://schemas.microsoft.com/office/drawing/2014/main" id="{2CB5C82A-121B-38A1-D3D3-FB923E99C0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0574338"/>
            <a:ext cx="329565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テキスト ボックス 5">
            <a:extLst>
              <a:ext uri="{FF2B5EF4-FFF2-40B4-BE49-F238E27FC236}">
                <a16:creationId xmlns:a16="http://schemas.microsoft.com/office/drawing/2014/main" id="{6007BF61-364B-0A33-CC8E-E145583D0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0088" y="11369675"/>
            <a:ext cx="3384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ja-JP" altLang="en-US" sz="1400">
                <a:solidFill>
                  <a:schemeClr val="bg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電話・メールにてご相談承ります。</a:t>
            </a:r>
          </a:p>
        </p:txBody>
      </p:sp>
      <p:pic>
        <p:nvPicPr>
          <p:cNvPr id="28" name="図 23">
            <a:extLst>
              <a:ext uri="{FF2B5EF4-FFF2-40B4-BE49-F238E27FC236}">
                <a16:creationId xmlns:a16="http://schemas.microsoft.com/office/drawing/2014/main" id="{E0C12E44-F8E5-FB7B-1A73-1797505DB5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525" y="8653463"/>
            <a:ext cx="3094038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図形グループ 26">
            <a:extLst>
              <a:ext uri="{FF2B5EF4-FFF2-40B4-BE49-F238E27FC236}">
                <a16:creationId xmlns:a16="http://schemas.microsoft.com/office/drawing/2014/main" id="{A8ED145E-1B14-E738-7837-D8A44C741EE7}"/>
              </a:ext>
            </a:extLst>
          </p:cNvPr>
          <p:cNvGrpSpPr>
            <a:grpSpLocks/>
          </p:cNvGrpSpPr>
          <p:nvPr/>
        </p:nvGrpSpPr>
        <p:grpSpPr bwMode="auto">
          <a:xfrm>
            <a:off x="2035175" y="8701088"/>
            <a:ext cx="1727200" cy="1728787"/>
            <a:chOff x="3276129" y="9145438"/>
            <a:chExt cx="1728191" cy="1728191"/>
          </a:xfrm>
        </p:grpSpPr>
        <p:sp>
          <p:nvSpPr>
            <p:cNvPr id="30" name="円/楕円 49">
              <a:extLst>
                <a:ext uri="{FF2B5EF4-FFF2-40B4-BE49-F238E27FC236}">
                  <a16:creationId xmlns:a16="http://schemas.microsoft.com/office/drawing/2014/main" id="{29A7E7AA-16A6-D1DD-06C0-0443DC78D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6129" y="9145438"/>
              <a:ext cx="1728191" cy="1728191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1474788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1474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31" name="テキスト ボックス 5">
              <a:extLst>
                <a:ext uri="{FF2B5EF4-FFF2-40B4-BE49-F238E27FC236}">
                  <a16:creationId xmlns:a16="http://schemas.microsoft.com/office/drawing/2014/main" id="{78096156-5634-26A2-63C2-878A11C6A0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1513" y="10042886"/>
              <a:ext cx="144016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ja-JP" sz="4400" b="1">
                  <a:solidFill>
                    <a:srgbClr val="F5FF84"/>
                  </a:solidFill>
                  <a:latin typeface="メイリオ" panose="020B0604030504040204" pitchFamily="34" charset="-128"/>
                  <a:ea typeface="メイリオ" panose="020B0604030504040204" pitchFamily="34" charset="-128"/>
                </a:rPr>
                <a:t>¥0</a:t>
              </a:r>
              <a:endParaRPr lang="ja-JP" altLang="en-US" sz="4400" b="1">
                <a:solidFill>
                  <a:srgbClr val="F5FF84"/>
                </a:solidFill>
                <a:latin typeface="メイリオ" panose="020B0604030504040204" pitchFamily="34" charset="-128"/>
                <a:ea typeface="メイリオ" panose="020B0604030504040204" pitchFamily="34" charset="-128"/>
              </a:endParaRPr>
            </a:p>
          </p:txBody>
        </p:sp>
        <p:sp>
          <p:nvSpPr>
            <p:cNvPr id="32" name="テキスト ボックス 5">
              <a:extLst>
                <a:ext uri="{FF2B5EF4-FFF2-40B4-BE49-F238E27FC236}">
                  <a16:creationId xmlns:a16="http://schemas.microsoft.com/office/drawing/2014/main" id="{8D93AE61-A42A-E5FF-83EC-CAE482DBCC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99825" y="9328297"/>
              <a:ext cx="1536168" cy="89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ja-JP" altLang="en-US" sz="1300">
                  <a:solidFill>
                    <a:srgbClr val="FFFFFF"/>
                  </a:solidFill>
                  <a:latin typeface="メイリオ" panose="020B0604030504040204" pitchFamily="34" charset="-128"/>
                  <a:ea typeface="メイリオ" panose="020B0604030504040204" pitchFamily="34" charset="-128"/>
                </a:rPr>
                <a:t>この</a:t>
              </a:r>
              <a:r>
                <a:rPr lang="en-US" altLang="ja-JP" sz="1300">
                  <a:solidFill>
                    <a:srgbClr val="FFFFFF"/>
                  </a:solidFill>
                  <a:latin typeface="メイリオ" panose="020B0604030504040204" pitchFamily="34" charset="-128"/>
                  <a:ea typeface="メイリオ" panose="020B0604030504040204" pitchFamily="34" charset="-128"/>
                </a:rPr>
                <a:t>DM</a:t>
              </a:r>
              <a:r>
                <a:rPr lang="ja-JP" altLang="en-US" sz="1300">
                  <a:solidFill>
                    <a:srgbClr val="FFFFFF"/>
                  </a:solidFill>
                  <a:latin typeface="メイリオ" panose="020B0604030504040204" pitchFamily="34" charset="-128"/>
                  <a:ea typeface="メイリオ" panose="020B0604030504040204" pitchFamily="34" charset="-128"/>
                </a:rPr>
                <a:t>をみて</a:t>
              </a:r>
            </a:p>
            <a:p>
              <a:pPr algn="ctr"/>
              <a:r>
                <a:rPr lang="ja-JP" altLang="en-US" sz="1300">
                  <a:solidFill>
                    <a:srgbClr val="FFFFFF"/>
                  </a:solidFill>
                  <a:latin typeface="メイリオ" panose="020B0604030504040204" pitchFamily="34" charset="-128"/>
                  <a:ea typeface="メイリオ" panose="020B0604030504040204" pitchFamily="34" charset="-128"/>
                </a:rPr>
                <a:t>ご相談いただいた</a:t>
              </a:r>
            </a:p>
            <a:p>
              <a:pPr algn="ctr"/>
              <a:r>
                <a:rPr lang="ja-JP" altLang="en-US" sz="1300">
                  <a:solidFill>
                    <a:srgbClr val="FFFFFF"/>
                  </a:solidFill>
                  <a:latin typeface="メイリオ" panose="020B0604030504040204" pitchFamily="34" charset="-128"/>
                  <a:ea typeface="メイリオ" panose="020B0604030504040204" pitchFamily="34" charset="-128"/>
                </a:rPr>
                <a:t>お客様は</a:t>
              </a:r>
            </a:p>
            <a:p>
              <a:pPr algn="ctr"/>
              <a:r>
                <a:rPr lang="ja-JP" altLang="en-US" sz="1300">
                  <a:solidFill>
                    <a:srgbClr val="FFFFFF"/>
                  </a:solidFill>
                  <a:latin typeface="メイリオ" panose="020B0604030504040204" pitchFamily="34" charset="-128"/>
                  <a:ea typeface="メイリオ" panose="020B0604030504040204" pitchFamily="34" charset="-128"/>
                </a:rPr>
                <a:t>初回相談</a:t>
              </a:r>
              <a:r>
                <a:rPr lang="en-US" altLang="ja-JP" sz="1300">
                  <a:solidFill>
                    <a:srgbClr val="FFFFFF"/>
                  </a:solidFill>
                  <a:latin typeface="メイリオ" panose="020B0604030504040204" pitchFamily="34" charset="-128"/>
                  <a:ea typeface="メイリオ" panose="020B0604030504040204" pitchFamily="34" charset="-128"/>
                </a:rPr>
                <a:t>30</a:t>
              </a:r>
              <a:r>
                <a:rPr lang="ja-JP" altLang="en-US" sz="1300">
                  <a:solidFill>
                    <a:srgbClr val="FFFFFF"/>
                  </a:solidFill>
                  <a:latin typeface="メイリオ" panose="020B0604030504040204" pitchFamily="34" charset="-128"/>
                  <a:ea typeface="メイリオ" panose="020B0604030504040204" pitchFamily="34" charset="-128"/>
                </a:rPr>
                <a:t>分</a:t>
              </a:r>
            </a:p>
          </p:txBody>
        </p:sp>
      </p:grpSp>
      <p:sp>
        <p:nvSpPr>
          <p:cNvPr id="33" name="テキスト ボックス 5">
            <a:extLst>
              <a:ext uri="{FF2B5EF4-FFF2-40B4-BE49-F238E27FC236}">
                <a16:creationId xmlns:a16="http://schemas.microsoft.com/office/drawing/2014/main" id="{00AAE726-38BC-1679-D694-88F273596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5400" y="8774113"/>
            <a:ext cx="3384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2400" b="1">
                <a:solidFill>
                  <a:srgbClr val="0000FF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鈴木太郎税理士事務所</a:t>
            </a:r>
          </a:p>
        </p:txBody>
      </p:sp>
      <p:sp>
        <p:nvSpPr>
          <p:cNvPr id="34" name="テキスト ボックス 5">
            <a:extLst>
              <a:ext uri="{FF2B5EF4-FFF2-40B4-BE49-F238E27FC236}">
                <a16:creationId xmlns:a16="http://schemas.microsoft.com/office/drawing/2014/main" id="{562D664A-262C-3565-AD9D-FE5C4DBB0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9363" y="9277350"/>
            <a:ext cx="365010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6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代表税理士</a:t>
            </a:r>
            <a:r>
              <a:rPr lang="en-US" altLang="ja-JP" sz="16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  </a:t>
            </a:r>
            <a:r>
              <a:rPr lang="ja-JP" altLang="en-US" sz="16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鈴木太郎</a:t>
            </a:r>
          </a:p>
          <a:p>
            <a:r>
              <a:rPr lang="ja-JP" altLang="en-US" sz="12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平成元年に東京中央区で税理士事務所を開業し、税理士・経営者として、さまざまなことを学んできました。安心して相談できる税理士となりたいと思っています。</a:t>
            </a:r>
          </a:p>
        </p:txBody>
      </p:sp>
      <p:sp>
        <p:nvSpPr>
          <p:cNvPr id="35" name="テキスト ボックス 5">
            <a:extLst>
              <a:ext uri="{FF2B5EF4-FFF2-40B4-BE49-F238E27FC236}">
                <a16:creationId xmlns:a16="http://schemas.microsoft.com/office/drawing/2014/main" id="{3DED518E-FA6D-27E0-00AD-254FD03FA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2325" y="6727356"/>
            <a:ext cx="6840760" cy="15696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ja-JP" alt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/>
                <a:ea typeface="メイリオ"/>
                <a:cs typeface="メイリオ"/>
              </a:rPr>
              <a:t>あなた</a:t>
            </a:r>
            <a:r>
              <a:rPr lang="ja-JP" alt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/>
                <a:ea typeface="メイリオ"/>
                <a:cs typeface="メイリオ"/>
              </a:rPr>
              <a:t>の</a:t>
            </a:r>
            <a:r>
              <a:rPr lang="ja-JP" alt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/>
                <a:ea typeface="メイリオ"/>
                <a:cs typeface="メイリオ"/>
              </a:rPr>
              <a:t>会社</a:t>
            </a:r>
            <a:r>
              <a:rPr lang="ja-JP" alt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/>
                <a:ea typeface="メイリオ"/>
                <a:cs typeface="メイリオ"/>
              </a:rPr>
              <a:t>の</a:t>
            </a:r>
            <a:r>
              <a:rPr lang="ja-JP" alt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/>
                <a:ea typeface="メイリオ"/>
                <a:cs typeface="メイリオ"/>
              </a:rPr>
              <a:t>未来</a:t>
            </a:r>
            <a:r>
              <a:rPr lang="ja-JP" alt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/>
                <a:ea typeface="メイリオ"/>
                <a:cs typeface="メイリオ"/>
              </a:rPr>
              <a:t>のために</a:t>
            </a:r>
          </a:p>
          <a:p>
            <a:pPr>
              <a:defRPr/>
            </a:pPr>
            <a:r>
              <a:rPr lang="ja-JP" alt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/>
                <a:ea typeface="メイリオ"/>
                <a:cs typeface="メイリオ"/>
              </a:rPr>
              <a:t>全力</a:t>
            </a:r>
            <a:r>
              <a:rPr lang="ja-JP" alt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/>
                <a:ea typeface="メイリオ"/>
                <a:cs typeface="メイリオ"/>
              </a:rPr>
              <a:t>で</a:t>
            </a:r>
            <a:r>
              <a:rPr lang="ja-JP" alt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/>
                <a:ea typeface="メイリオ"/>
                <a:cs typeface="メイリオ"/>
              </a:rPr>
              <a:t>サポート</a:t>
            </a:r>
            <a:r>
              <a:rPr lang="ja-JP" alt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/>
                <a:ea typeface="メイリオ"/>
                <a:cs typeface="メイリオ"/>
              </a:rPr>
              <a:t>いたします</a:t>
            </a:r>
          </a:p>
        </p:txBody>
      </p:sp>
      <p:sp>
        <p:nvSpPr>
          <p:cNvPr id="36" name="テキスト ボックス 5">
            <a:extLst>
              <a:ext uri="{FF2B5EF4-FFF2-40B4-BE49-F238E27FC236}">
                <a16:creationId xmlns:a16="http://schemas.microsoft.com/office/drawing/2014/main" id="{3C68E15A-390D-E8DB-DBDE-C30A76C08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4900" y="8239125"/>
            <a:ext cx="165735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ja-JP" altLang="en-US" sz="1800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税務調査対応</a:t>
            </a:r>
          </a:p>
        </p:txBody>
      </p:sp>
      <p:sp>
        <p:nvSpPr>
          <p:cNvPr id="37" name="テキスト ボックス 5">
            <a:extLst>
              <a:ext uri="{FF2B5EF4-FFF2-40B4-BE49-F238E27FC236}">
                <a16:creationId xmlns:a16="http://schemas.microsoft.com/office/drawing/2014/main" id="{BD59CED6-E168-BB17-6136-AA5355E4B7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8239125"/>
            <a:ext cx="1223963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ja-JP" altLang="en-US" sz="1800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事業承継</a:t>
            </a:r>
          </a:p>
        </p:txBody>
      </p:sp>
      <p:sp>
        <p:nvSpPr>
          <p:cNvPr id="38" name="テキスト ボックス 5">
            <a:extLst>
              <a:ext uri="{FF2B5EF4-FFF2-40B4-BE49-F238E27FC236}">
                <a16:creationId xmlns:a16="http://schemas.microsoft.com/office/drawing/2014/main" id="{99B95652-7E95-7F3D-785F-BD6ED24CE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2113" y="8239125"/>
            <a:ext cx="136842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ja-JP" altLang="en-US" sz="1800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資産税対策</a:t>
            </a:r>
          </a:p>
        </p:txBody>
      </p:sp>
      <p:sp>
        <p:nvSpPr>
          <p:cNvPr id="39" name="テキスト ボックス 5">
            <a:extLst>
              <a:ext uri="{FF2B5EF4-FFF2-40B4-BE49-F238E27FC236}">
                <a16:creationId xmlns:a16="http://schemas.microsoft.com/office/drawing/2014/main" id="{CC370BE9-D815-4ABA-D02C-024CD1F40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7988" y="8270875"/>
            <a:ext cx="182827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ja-JP" altLang="en-US" sz="1400" dirty="0">
                <a:solidFill>
                  <a:srgbClr val="00009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ご相談ください。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4534</TotalTime>
  <Words>277</Words>
  <Application>Microsoft Office PowerPoint</Application>
  <PresentationFormat>ユーザー設定</PresentationFormat>
  <Paragraphs>35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Gothic Pro R</vt:lpstr>
      <vt:lpstr>メイリオ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Ex-Image</dc:creator>
  <cp:lastModifiedBy>佐藤 美奈子</cp:lastModifiedBy>
  <cp:revision>55</cp:revision>
  <dcterms:created xsi:type="dcterms:W3CDTF">2013-04-19T06:36:19Z</dcterms:created>
  <dcterms:modified xsi:type="dcterms:W3CDTF">2024-07-26T07:17:25Z</dcterms:modified>
</cp:coreProperties>
</file>