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0691813" cy="15119350"/>
  <p:notesSz cx="6858000" cy="9144000"/>
  <p:defaultTextStyle>
    <a:defPPr>
      <a:defRPr lang="ja-JP"/>
    </a:defPPr>
    <a:lvl1pPr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534988" indent="-65088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1071563" indent="-131763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606550" indent="-196850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2144713" indent="-263525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9" autoAdjust="0"/>
  </p:normalViewPr>
  <p:slideViewPr>
    <p:cSldViewPr>
      <p:cViewPr varScale="1">
        <p:scale>
          <a:sx n="37" d="100"/>
          <a:sy n="37" d="100"/>
        </p:scale>
        <p:origin x="1608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C4710-66BE-43F8-BD54-58CC6176F1E6}" type="datetimeFigureOut">
              <a:rPr kumimoji="1" lang="ja-JP" altLang="en-US" smtClean="0"/>
              <a:t>2024/7/26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D714C-8FFB-4FF5-8BBB-1FBF70CE60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21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D714C-8FFB-4FF5-8BBB-1FBF70CE60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10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902CDD5-B714-DEDA-187C-BDECA1DA70D9}"/>
              </a:ext>
            </a:extLst>
          </p:cNvPr>
          <p:cNvGrpSpPr/>
          <p:nvPr userDrawn="1"/>
        </p:nvGrpSpPr>
        <p:grpSpPr>
          <a:xfrm>
            <a:off x="665880" y="225492"/>
            <a:ext cx="9528624" cy="14701777"/>
            <a:chOff x="665880" y="225492"/>
            <a:chExt cx="9528624" cy="14701777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0A2B5E4E-7182-DD71-AEA9-FCA25D9B4531}"/>
                </a:ext>
              </a:extLst>
            </p:cNvPr>
            <p:cNvSpPr/>
            <p:nvPr userDrawn="1"/>
          </p:nvSpPr>
          <p:spPr bwMode="auto">
            <a:xfrm>
              <a:off x="1565275" y="2211388"/>
              <a:ext cx="7558088" cy="10691812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4305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160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100F111-F6F4-F3E2-2D30-3EBCCFD97B9A}"/>
                </a:ext>
              </a:extLst>
            </p:cNvPr>
            <p:cNvSpPr/>
            <p:nvPr userDrawn="1"/>
          </p:nvSpPr>
          <p:spPr bwMode="auto">
            <a:xfrm>
              <a:off x="1457325" y="2103438"/>
              <a:ext cx="7773988" cy="10907712"/>
            </a:xfrm>
            <a:prstGeom prst="rect">
              <a:avLst/>
            </a:prstGeom>
            <a:noFill/>
            <a:ln w="3175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4305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160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49E6AC98-9CC1-6087-B71A-ABBDB65C0C98}"/>
                </a:ext>
              </a:extLst>
            </p:cNvPr>
            <p:cNvSpPr/>
            <p:nvPr userDrawn="1"/>
          </p:nvSpPr>
          <p:spPr bwMode="auto">
            <a:xfrm>
              <a:off x="1691370" y="2337483"/>
              <a:ext cx="7344000" cy="10476000"/>
            </a:xfrm>
            <a:prstGeom prst="rect">
              <a:avLst/>
            </a:prstGeom>
            <a:noFill/>
            <a:ln w="3175">
              <a:solidFill>
                <a:srgbClr val="00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4305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160"/>
            </a:p>
          </p:txBody>
        </p:sp>
        <p:cxnSp>
          <p:nvCxnSpPr>
            <p:cNvPr id="9" name="直線コネクタ 4">
              <a:extLst>
                <a:ext uri="{FF2B5EF4-FFF2-40B4-BE49-F238E27FC236}">
                  <a16:creationId xmlns:a16="http://schemas.microsoft.com/office/drawing/2014/main" id="{A4B76ADA-9EF3-FE10-43C7-D64608C0079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690411" y="13366800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線コネクタ 56">
              <a:extLst>
                <a:ext uri="{FF2B5EF4-FFF2-40B4-BE49-F238E27FC236}">
                  <a16:creationId xmlns:a16="http://schemas.microsoft.com/office/drawing/2014/main" id="{595150A2-C583-6BCF-C098-D5F9AFD8DFF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62181" y="13384578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線コネクタ 58">
              <a:extLst>
                <a:ext uri="{FF2B5EF4-FFF2-40B4-BE49-F238E27FC236}">
                  <a16:creationId xmlns:a16="http://schemas.microsoft.com/office/drawing/2014/main" id="{615A1B49-AAC4-A678-07F3-C8F24401361D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123888" y="13388400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C7FC0867-8517-A675-8D03-02967963CCD0}"/>
                </a:ext>
              </a:extLst>
            </p:cNvPr>
            <p:cNvCxnSpPr>
              <a:cxnSpLocks/>
            </p:cNvCxnSpPr>
            <p:nvPr userDrawn="1"/>
          </p:nvCxnSpPr>
          <p:spPr bwMode="auto">
            <a:xfrm flipV="1">
              <a:off x="1688353" y="13662331"/>
              <a:ext cx="7344000" cy="18024"/>
            </a:xfrm>
            <a:prstGeom prst="straightConnector1">
              <a:avLst/>
            </a:prstGeom>
            <a:noFill/>
            <a:ln w="6350" algn="ctr">
              <a:solidFill>
                <a:srgbClr val="00B0F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線矢印コネクタ 65">
              <a:extLst>
                <a:ext uri="{FF2B5EF4-FFF2-40B4-BE49-F238E27FC236}">
                  <a16:creationId xmlns:a16="http://schemas.microsoft.com/office/drawing/2014/main" id="{E7B914A1-EA0B-8690-B620-7ED3DE8ABAA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57338" y="14154353"/>
              <a:ext cx="7558088" cy="0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BDA278C1-A296-8FFB-02A2-35C4FF43AEF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60403" y="13535358"/>
              <a:ext cx="4932914" cy="2618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rgbClr val="00B0F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切れてはいけない文字や図は水色の枠内に入れてください</a:t>
              </a:r>
            </a:p>
          </p:txBody>
        </p:sp>
        <p:sp>
          <p:nvSpPr>
            <p:cNvPr id="15" name="テキスト ボックス 70">
              <a:extLst>
                <a:ext uri="{FF2B5EF4-FFF2-40B4-BE49-F238E27FC236}">
                  <a16:creationId xmlns:a16="http://schemas.microsoft.com/office/drawing/2014/main" id="{93A775E0-C2A9-444E-C368-9F40B5356B3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82641" y="14046426"/>
              <a:ext cx="5326531" cy="261883"/>
            </a:xfrm>
            <a:prstGeom prst="rect">
              <a:avLst/>
            </a:prstGeom>
            <a:solidFill>
              <a:srgbClr val="FCE7EC"/>
            </a:solidFill>
            <a:ln w="9525">
              <a:solidFill>
                <a:srgbClr val="D8117D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赤枠の範囲が仕上がりサイズです。</a:t>
              </a:r>
            </a:p>
          </p:txBody>
        </p:sp>
        <p:cxnSp>
          <p:nvCxnSpPr>
            <p:cNvPr id="16" name="直線コネクタ 55">
              <a:extLst>
                <a:ext uri="{FF2B5EF4-FFF2-40B4-BE49-F238E27FC236}">
                  <a16:creationId xmlns:a16="http://schemas.microsoft.com/office/drawing/2014/main" id="{3BB38637-EC4D-F5F4-E974-EAF4CE140107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040093" y="13367724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404908A1-9DFC-43B4-AAD0-F5941753C613}"/>
                </a:ext>
              </a:extLst>
            </p:cNvPr>
            <p:cNvSpPr txBox="1"/>
            <p:nvPr userDrawn="1"/>
          </p:nvSpPr>
          <p:spPr>
            <a:xfrm>
              <a:off x="665880" y="225492"/>
              <a:ext cx="950456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作成した原稿は「名前を付けて保存」からファイル形式を「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」にして保存してください。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kumimoji="1" lang="ja-JP" altLang="en-US" sz="1800" b="1" dirty="0">
                  <a:solidFill>
                    <a:srgbClr val="FF0000"/>
                  </a:solidFill>
                </a:rPr>
                <a:t>　サイズが変更される可能性があるため印刷から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に変換はしないでください。</a:t>
              </a:r>
            </a:p>
          </p:txBody>
        </p:sp>
        <p:cxnSp>
          <p:nvCxnSpPr>
            <p:cNvPr id="18" name="直線コネクタ 60">
              <a:extLst>
                <a:ext uri="{FF2B5EF4-FFF2-40B4-BE49-F238E27FC236}">
                  <a16:creationId xmlns:a16="http://schemas.microsoft.com/office/drawing/2014/main" id="{19DB46AA-C25E-00CD-D06C-08218D94368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5732" y="13382631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線コネクタ 61">
              <a:extLst>
                <a:ext uri="{FF2B5EF4-FFF2-40B4-BE49-F238E27FC236}">
                  <a16:creationId xmlns:a16="http://schemas.microsoft.com/office/drawing/2014/main" id="{B030C148-B2A9-B7CA-2486-F84D0ECD197F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239251" y="13367945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線矢印コネクタ 67">
              <a:extLst>
                <a:ext uri="{FF2B5EF4-FFF2-40B4-BE49-F238E27FC236}">
                  <a16:creationId xmlns:a16="http://schemas.microsoft.com/office/drawing/2014/main" id="{AA938DE9-BA1C-8488-FAF4-50E4C832863A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9388" y="14592383"/>
              <a:ext cx="7785100" cy="0"/>
            </a:xfrm>
            <a:prstGeom prst="straightConnector1">
              <a:avLst/>
            </a:prstGeom>
            <a:noFill/>
            <a:ln w="6350" algn="ctr">
              <a:solidFill>
                <a:srgbClr val="00B05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テキスト ボックス 71">
              <a:extLst>
                <a:ext uri="{FF2B5EF4-FFF2-40B4-BE49-F238E27FC236}">
                  <a16:creationId xmlns:a16="http://schemas.microsoft.com/office/drawing/2014/main" id="{CA40F3EE-D069-CADB-73F9-31CC34A4BCE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328988" y="14449508"/>
              <a:ext cx="5432425" cy="26193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緑枠の範囲はフチなし印刷をする場合背景を伸ばす範囲です。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BAEDAB66-4BCF-07BB-773C-C97B88129E07}"/>
                </a:ext>
              </a:extLst>
            </p:cNvPr>
            <p:cNvSpPr txBox="1"/>
            <p:nvPr userDrawn="1"/>
          </p:nvSpPr>
          <p:spPr>
            <a:xfrm>
              <a:off x="689942" y="871823"/>
              <a:ext cx="950456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に変換する前に「表示」＞「スライドマスター」画面で緑、赤、水色それぞれのガイド枠を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lang="ja-JP" altLang="en-US" sz="1800" b="1" dirty="0">
                  <a:solidFill>
                    <a:srgbClr val="FF0000"/>
                  </a:solidFill>
                </a:rPr>
                <a:t>　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削除してください。削除されていない場合は、ガイドが原稿に印刷されることがあります。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35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2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4">
            <a:extLst>
              <a:ext uri="{FF2B5EF4-FFF2-40B4-BE49-F238E27FC236}">
                <a16:creationId xmlns:a16="http://schemas.microsoft.com/office/drawing/2014/main" id="{194DEE89-75AD-C9F0-4CE0-8B58034E1A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04838"/>
            <a:ext cx="184150" cy="338137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>
              <a:latin typeface="Arial" panose="020B0604020202020204" pitchFamily="34" charset="0"/>
            </a:endParaRPr>
          </a:p>
        </p:txBody>
      </p:sp>
      <p:grpSp>
        <p:nvGrpSpPr>
          <p:cNvPr id="1028" name="グループ化 82">
            <a:extLst>
              <a:ext uri="{FF2B5EF4-FFF2-40B4-BE49-F238E27FC236}">
                <a16:creationId xmlns:a16="http://schemas.microsoft.com/office/drawing/2014/main" id="{48AC2274-EC49-4167-AADE-5AD7034C13C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6013" y="1774825"/>
            <a:ext cx="8456612" cy="11569700"/>
            <a:chOff x="567531" y="613829"/>
            <a:chExt cx="8456612" cy="11569832"/>
          </a:xfrm>
        </p:grpSpPr>
        <p:grpSp>
          <p:nvGrpSpPr>
            <p:cNvPr id="1038" name="グループ化 12">
              <a:extLst>
                <a:ext uri="{FF2B5EF4-FFF2-40B4-BE49-F238E27FC236}">
                  <a16:creationId xmlns:a16="http://schemas.microsoft.com/office/drawing/2014/main" id="{DD9329E4-DCCA-2DF5-CCF5-655EBAFCB77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5400000">
              <a:off x="290512" y="6246345"/>
              <a:ext cx="858838" cy="304800"/>
              <a:chOff x="1372" y="1471"/>
              <a:chExt cx="917042" cy="305083"/>
            </a:xfrm>
          </p:grpSpPr>
          <p:cxnSp>
            <p:nvCxnSpPr>
              <p:cNvPr id="100" name="直線コネクタ 99">
                <a:extLst>
                  <a:ext uri="{FF2B5EF4-FFF2-40B4-BE49-F238E27FC236}">
                    <a16:creationId xmlns:a16="http://schemas.microsoft.com/office/drawing/2014/main" id="{2A794F2A-77B1-D754-9C75-E37C3C8EEB0C}"/>
                  </a:ext>
                </a:extLst>
              </p:cNvPr>
              <p:cNvCxnSpPr/>
              <p:nvPr/>
            </p:nvCxnSpPr>
            <p:spPr>
              <a:xfrm>
                <a:off x="520" y="84098"/>
                <a:ext cx="9119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>
                <a:extLst>
                  <a:ext uri="{FF2B5EF4-FFF2-40B4-BE49-F238E27FC236}">
                    <a16:creationId xmlns:a16="http://schemas.microsoft.com/office/drawing/2014/main" id="{AAF0B4FE-03C8-A2FA-4CA0-A8B2464CCD8C}"/>
                  </a:ext>
                </a:extLst>
              </p:cNvPr>
              <p:cNvCxnSpPr/>
              <p:nvPr/>
            </p:nvCxnSpPr>
            <p:spPr>
              <a:xfrm>
                <a:off x="453113" y="6238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39" name="グループ化 12">
              <a:extLst>
                <a:ext uri="{FF2B5EF4-FFF2-40B4-BE49-F238E27FC236}">
                  <a16:creationId xmlns:a16="http://schemas.microsoft.com/office/drawing/2014/main" id="{C8E36620-D4CB-A78A-B1E0-F795443CF75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5400000">
              <a:off x="8446288" y="6241583"/>
              <a:ext cx="850910" cy="304800"/>
              <a:chOff x="10689" y="-3296"/>
              <a:chExt cx="908577" cy="305083"/>
            </a:xfrm>
          </p:grpSpPr>
          <p:cxnSp>
            <p:nvCxnSpPr>
              <p:cNvPr id="98" name="直線コネクタ 97">
                <a:extLst>
                  <a:ext uri="{FF2B5EF4-FFF2-40B4-BE49-F238E27FC236}">
                    <a16:creationId xmlns:a16="http://schemas.microsoft.com/office/drawing/2014/main" id="{4C794908-53B8-215D-E01A-0BCBAEC635D4}"/>
                  </a:ext>
                </a:extLst>
              </p:cNvPr>
              <p:cNvCxnSpPr/>
              <p:nvPr/>
            </p:nvCxnSpPr>
            <p:spPr>
              <a:xfrm>
                <a:off x="10689" y="74564"/>
                <a:ext cx="90857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直線コネクタ 98">
                <a:extLst>
                  <a:ext uri="{FF2B5EF4-FFF2-40B4-BE49-F238E27FC236}">
                    <a16:creationId xmlns:a16="http://schemas.microsoft.com/office/drawing/2014/main" id="{F937603C-1AB3-0962-ACD0-8B77EF8F3C89}"/>
                  </a:ext>
                </a:extLst>
              </p:cNvPr>
              <p:cNvCxnSpPr/>
              <p:nvPr/>
            </p:nvCxnSpPr>
            <p:spPr>
              <a:xfrm>
                <a:off x="465952" y="-3296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40" name="グループ化 85">
              <a:extLst>
                <a:ext uri="{FF2B5EF4-FFF2-40B4-BE49-F238E27FC236}">
                  <a16:creationId xmlns:a16="http://schemas.microsoft.com/office/drawing/2014/main" id="{EBFC024E-2C06-92AC-0A80-00DD8967A87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7379" y="613829"/>
              <a:ext cx="440408" cy="437915"/>
              <a:chOff x="577379" y="613829"/>
              <a:chExt cx="440408" cy="437915"/>
            </a:xfrm>
          </p:grpSpPr>
          <p:sp>
            <p:nvSpPr>
              <p:cNvPr id="96" name="フリーフォーム 95">
                <a:extLst>
                  <a:ext uri="{FF2B5EF4-FFF2-40B4-BE49-F238E27FC236}">
                    <a16:creationId xmlns:a16="http://schemas.microsoft.com/office/drawing/2014/main" id="{A5D016BC-6343-D3A3-74AA-117176900618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7" name="フリーフォーム 96">
                <a:extLst>
                  <a:ext uri="{FF2B5EF4-FFF2-40B4-BE49-F238E27FC236}">
                    <a16:creationId xmlns:a16="http://schemas.microsoft.com/office/drawing/2014/main" id="{0C1D9B53-4F93-8E23-731B-4DB2230E8607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1" name="グループ化 86">
              <a:extLst>
                <a:ext uri="{FF2B5EF4-FFF2-40B4-BE49-F238E27FC236}">
                  <a16:creationId xmlns:a16="http://schemas.microsoft.com/office/drawing/2014/main" id="{C093C673-38E2-8A33-53B7-C7C4591E115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>
              <a:off x="8572958" y="613829"/>
              <a:ext cx="440408" cy="437915"/>
              <a:chOff x="577379" y="613829"/>
              <a:chExt cx="440408" cy="437915"/>
            </a:xfrm>
          </p:grpSpPr>
          <p:sp>
            <p:nvSpPr>
              <p:cNvPr id="94" name="フリーフォーム 93">
                <a:extLst>
                  <a:ext uri="{FF2B5EF4-FFF2-40B4-BE49-F238E27FC236}">
                    <a16:creationId xmlns:a16="http://schemas.microsoft.com/office/drawing/2014/main" id="{963CADCA-3AB9-C937-D9FD-A9804FAA9DB2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5" name="フリーフォーム 94">
                <a:extLst>
                  <a:ext uri="{FF2B5EF4-FFF2-40B4-BE49-F238E27FC236}">
                    <a16:creationId xmlns:a16="http://schemas.microsoft.com/office/drawing/2014/main" id="{CC95EAD9-67F2-58F5-2D59-AF0BD70AE448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2" name="グループ化 87">
              <a:extLst>
                <a:ext uri="{FF2B5EF4-FFF2-40B4-BE49-F238E27FC236}">
                  <a16:creationId xmlns:a16="http://schemas.microsoft.com/office/drawing/2014/main" id="{D2DDD7BB-61AF-E83B-AB3F-85699B2F0E7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V="1">
              <a:off x="577379" y="11745746"/>
              <a:ext cx="440408" cy="437915"/>
              <a:chOff x="577379" y="613829"/>
              <a:chExt cx="440408" cy="437915"/>
            </a:xfrm>
          </p:grpSpPr>
          <p:sp>
            <p:nvSpPr>
              <p:cNvPr id="92" name="フリーフォーム 91">
                <a:extLst>
                  <a:ext uri="{FF2B5EF4-FFF2-40B4-BE49-F238E27FC236}">
                    <a16:creationId xmlns:a16="http://schemas.microsoft.com/office/drawing/2014/main" id="{C63781AA-F595-0248-FE1E-4AE7CD8F151B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3" name="フリーフォーム 92">
                <a:extLst>
                  <a:ext uri="{FF2B5EF4-FFF2-40B4-BE49-F238E27FC236}">
                    <a16:creationId xmlns:a16="http://schemas.microsoft.com/office/drawing/2014/main" id="{080E2FD5-17EE-0FCC-064B-34EB9B278D51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3" name="グループ化 88">
              <a:extLst>
                <a:ext uri="{FF2B5EF4-FFF2-40B4-BE49-F238E27FC236}">
                  <a16:creationId xmlns:a16="http://schemas.microsoft.com/office/drawing/2014/main" id="{13C440D4-CABF-3F4F-9EE8-B57194FEAEF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 flipV="1">
              <a:off x="8572958" y="11745746"/>
              <a:ext cx="440408" cy="437915"/>
              <a:chOff x="577379" y="613829"/>
              <a:chExt cx="440408" cy="437915"/>
            </a:xfrm>
          </p:grpSpPr>
          <p:sp>
            <p:nvSpPr>
              <p:cNvPr id="90" name="フリーフォーム 89">
                <a:extLst>
                  <a:ext uri="{FF2B5EF4-FFF2-40B4-BE49-F238E27FC236}">
                    <a16:creationId xmlns:a16="http://schemas.microsoft.com/office/drawing/2014/main" id="{E9AAF330-36AF-943C-11F4-A9F763A91C84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1" name="フリーフォーム 90">
                <a:extLst>
                  <a:ext uri="{FF2B5EF4-FFF2-40B4-BE49-F238E27FC236}">
                    <a16:creationId xmlns:a16="http://schemas.microsoft.com/office/drawing/2014/main" id="{DA5B34B5-BD97-0F1C-9426-87E1BDDE7EBC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B7AB3B68-F06F-2E2A-309A-F5CDE230598D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5113" y="1715179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C1D19C0-962D-5750-0E82-87FFC24288E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850" y="1943051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68270187-8874-E712-0F51-7090FD0B6445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4320" y="13020251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6369646-9D8A-81B2-1B54-8969A82F178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057" y="13248123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271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0641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81282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21923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625641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6075" indent="-34607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50888" indent="-28892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83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3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9756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6pPr>
      <a:lvl7pPr marL="3013349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7pPr>
      <a:lvl8pPr marL="3476940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8pPr>
      <a:lvl9pPr marL="3940532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6359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27184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9077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54368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1796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8155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45145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0873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762" userDrawn="1">
          <p15:clr>
            <a:srgbClr val="F26B43"/>
          </p15:clr>
        </p15:guide>
        <p15:guide id="2" pos="3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D0F3D24-CAC3-4AB9-7664-ACC0F4A10AC9}"/>
              </a:ext>
            </a:extLst>
          </p:cNvPr>
          <p:cNvSpPr txBox="1"/>
          <p:nvPr/>
        </p:nvSpPr>
        <p:spPr>
          <a:xfrm>
            <a:off x="9450362" y="0"/>
            <a:ext cx="1241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/>
              <a:t>A4</a:t>
            </a:r>
            <a:r>
              <a:rPr kumimoji="1" lang="ja-JP" altLang="en-US" sz="1800" dirty="0"/>
              <a:t>広告面</a:t>
            </a:r>
          </a:p>
        </p:txBody>
      </p:sp>
      <p:pic>
        <p:nvPicPr>
          <p:cNvPr id="4" name="図 1">
            <a:extLst>
              <a:ext uri="{FF2B5EF4-FFF2-40B4-BE49-F238E27FC236}">
                <a16:creationId xmlns:a16="http://schemas.microsoft.com/office/drawing/2014/main" id="{093D4D2A-6E51-284B-8B30-8217F9E59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38" y="2813910"/>
            <a:ext cx="8051800" cy="66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6">
            <a:extLst>
              <a:ext uri="{FF2B5EF4-FFF2-40B4-BE49-F238E27FC236}">
                <a16:creationId xmlns:a16="http://schemas.microsoft.com/office/drawing/2014/main" id="{EC423ABE-FD09-770D-9A5B-D2D7B142E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2453548"/>
            <a:ext cx="612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T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H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E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　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 B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U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I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L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D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I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N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G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　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 T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O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K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Y</a:t>
            </a:r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O</a:t>
            </a:r>
            <a:endParaRPr lang="ja-JP" altLang="en-US" sz="200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6" name="正方形/長方形 2">
            <a:extLst>
              <a:ext uri="{FF2B5EF4-FFF2-40B4-BE49-F238E27FC236}">
                <a16:creationId xmlns:a16="http://schemas.microsoft.com/office/drawing/2014/main" id="{8BA2D931-C329-7F22-352F-EF8AAFDC1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3318735"/>
            <a:ext cx="3240087" cy="2663825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pic>
        <p:nvPicPr>
          <p:cNvPr id="16" name="図 1" descr="内覧会_ロゴ.png">
            <a:extLst>
              <a:ext uri="{FF2B5EF4-FFF2-40B4-BE49-F238E27FC236}">
                <a16:creationId xmlns:a16="http://schemas.microsoft.com/office/drawing/2014/main" id="{F5BFE3AD-4496-6CAB-9239-E8931B7ED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3612423"/>
            <a:ext cx="20669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46">
            <a:extLst>
              <a:ext uri="{FF2B5EF4-FFF2-40B4-BE49-F238E27FC236}">
                <a16:creationId xmlns:a16="http://schemas.microsoft.com/office/drawing/2014/main" id="{B3C0E1E8-2678-7418-F032-95F683ECC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0" y="4398235"/>
            <a:ext cx="2674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2000">
                <a:latin typeface="ＭＳ Ｐ明朝" panose="02020600040205080304" pitchFamily="18" charset="-128"/>
                <a:ea typeface="ＭＳ Ｐ明朝" panose="02020600040205080304" pitchFamily="18" charset="-128"/>
              </a:rPr>
              <a:t>「ザ・ビルディング東京」</a:t>
            </a:r>
          </a:p>
        </p:txBody>
      </p:sp>
      <p:sp>
        <p:nvSpPr>
          <p:cNvPr id="22" name="テキスト ボックス 46">
            <a:extLst>
              <a:ext uri="{FF2B5EF4-FFF2-40B4-BE49-F238E27FC236}">
                <a16:creationId xmlns:a16="http://schemas.microsoft.com/office/drawing/2014/main" id="{038C35FC-B8BD-0D30-8895-85E1B300D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4830035"/>
            <a:ext cx="26273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32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完成内覧会の</a:t>
            </a:r>
          </a:p>
          <a:p>
            <a:pPr algn="ctr" eaLnBrk="1" hangingPunct="1"/>
            <a:r>
              <a:rPr lang="ja-JP" altLang="en-US" sz="32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お知らせ</a:t>
            </a:r>
          </a:p>
        </p:txBody>
      </p:sp>
      <p:sp>
        <p:nvSpPr>
          <p:cNvPr id="23" name="テキスト ボックス 46">
            <a:extLst>
              <a:ext uri="{FF2B5EF4-FFF2-40B4-BE49-F238E27FC236}">
                <a16:creationId xmlns:a16="http://schemas.microsoft.com/office/drawing/2014/main" id="{C58253BA-DE27-1AF6-87EC-DF49748D8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3" y="6127023"/>
            <a:ext cx="25923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1200">
                <a:latin typeface="ＭＳ Ｐ明朝" panose="02020600040205080304" pitchFamily="18" charset="-128"/>
                <a:ea typeface="ＭＳ Ｐ明朝" panose="02020600040205080304" pitchFamily="18" charset="-128"/>
              </a:rPr>
              <a:t>各部屋にテーマを設け、</a:t>
            </a:r>
          </a:p>
          <a:p>
            <a:pPr algn="ctr" eaLnBrk="1" hangingPunct="1"/>
            <a:r>
              <a:rPr lang="ja-JP" altLang="en-US" sz="1200">
                <a:latin typeface="ＭＳ Ｐ明朝" panose="02020600040205080304" pitchFamily="18" charset="-128"/>
                <a:ea typeface="ＭＳ Ｐ明朝" panose="02020600040205080304" pitchFamily="18" charset="-128"/>
              </a:rPr>
              <a:t>オフィス棟と住居棟をご用意しました。</a:t>
            </a:r>
          </a:p>
          <a:p>
            <a:pPr algn="ctr" eaLnBrk="1" hangingPunct="1"/>
            <a:r>
              <a:rPr lang="ja-JP" altLang="en-US" sz="1200">
                <a:latin typeface="ＭＳ Ｐ明朝" panose="02020600040205080304" pitchFamily="18" charset="-128"/>
                <a:ea typeface="ＭＳ Ｐ明朝" panose="02020600040205080304" pitchFamily="18" charset="-128"/>
              </a:rPr>
              <a:t>ご多忙中のこととは存じますが</a:t>
            </a:r>
          </a:p>
          <a:p>
            <a:pPr algn="ctr" eaLnBrk="1" hangingPunct="1"/>
            <a:r>
              <a:rPr lang="ja-JP" altLang="en-US" sz="1200">
                <a:latin typeface="ＭＳ Ｐ明朝" panose="02020600040205080304" pitchFamily="18" charset="-128"/>
                <a:ea typeface="ＭＳ Ｐ明朝" panose="02020600040205080304" pitchFamily="18" charset="-128"/>
              </a:rPr>
              <a:t>ご来場をお待ちしております。</a:t>
            </a:r>
          </a:p>
        </p:txBody>
      </p:sp>
      <p:sp>
        <p:nvSpPr>
          <p:cNvPr id="25" name="正方形/長方形 2">
            <a:extLst>
              <a:ext uri="{FF2B5EF4-FFF2-40B4-BE49-F238E27FC236}">
                <a16:creationId xmlns:a16="http://schemas.microsoft.com/office/drawing/2014/main" id="{2FE3AA6F-D9EC-F4BC-E81D-BBB5F993D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250" y="7062060"/>
            <a:ext cx="2736850" cy="431800"/>
          </a:xfrm>
          <a:prstGeom prst="rect">
            <a:avLst/>
          </a:prstGeom>
          <a:solidFill>
            <a:srgbClr val="FFEF0B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sp>
        <p:nvSpPr>
          <p:cNvPr id="27" name="テキスト ボックス 46">
            <a:extLst>
              <a:ext uri="{FF2B5EF4-FFF2-40B4-BE49-F238E27FC236}">
                <a16:creationId xmlns:a16="http://schemas.microsoft.com/office/drawing/2014/main" id="{96FB9662-30D2-26E0-3496-E4B774F1D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7135085"/>
            <a:ext cx="277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1200">
                <a:latin typeface="ＭＳ Ｐ明朝" panose="02020600040205080304" pitchFamily="18" charset="-128"/>
                <a:ea typeface="ＭＳ Ｐ明朝" panose="02020600040205080304" pitchFamily="18" charset="-128"/>
              </a:rPr>
              <a:t>ご予約なしで自由にご見学いただけます</a:t>
            </a:r>
          </a:p>
        </p:txBody>
      </p:sp>
      <p:pic>
        <p:nvPicPr>
          <p:cNvPr id="28" name="図 3" descr="内覧会_地図.png">
            <a:extLst>
              <a:ext uri="{FF2B5EF4-FFF2-40B4-BE49-F238E27FC236}">
                <a16:creationId xmlns:a16="http://schemas.microsoft.com/office/drawing/2014/main" id="{2CC0505E-6CE4-D5CF-2B0A-505F711DF2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9006748"/>
            <a:ext cx="4454525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正方形/長方形 4">
            <a:extLst>
              <a:ext uri="{FF2B5EF4-FFF2-40B4-BE49-F238E27FC236}">
                <a16:creationId xmlns:a16="http://schemas.microsoft.com/office/drawing/2014/main" id="{5A60E407-9F41-7131-C9E3-DB37E3AE6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11815035"/>
            <a:ext cx="3168650" cy="936625"/>
          </a:xfrm>
          <a:prstGeom prst="rect">
            <a:avLst/>
          </a:prstGeom>
          <a:solidFill>
            <a:srgbClr val="D7007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sp>
        <p:nvSpPr>
          <p:cNvPr id="30" name="テキスト ボックス 46">
            <a:extLst>
              <a:ext uri="{FF2B5EF4-FFF2-40B4-BE49-F238E27FC236}">
                <a16:creationId xmlns:a16="http://schemas.microsoft.com/office/drawing/2014/main" id="{1F625D9F-5346-13CD-160E-F80408898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813" y="11883298"/>
            <a:ext cx="3116262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ja-JP" altLang="en-US" sz="140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内覧当日この</a:t>
            </a:r>
            <a:r>
              <a:rPr lang="en-US" altLang="ja-JP" sz="140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DM</a:t>
            </a:r>
            <a:r>
              <a:rPr lang="ja-JP" altLang="en-US" sz="140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をお持ちいただくと、</a:t>
            </a:r>
          </a:p>
          <a:p>
            <a:pPr algn="ctr" eaLnBrk="1" hangingPunct="1">
              <a:lnSpc>
                <a:spcPct val="150000"/>
              </a:lnSpc>
            </a:pPr>
            <a:r>
              <a:rPr lang="ja-JP" altLang="en-US" sz="140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ささやかですが粗品を進呈いたします。</a:t>
            </a:r>
          </a:p>
        </p:txBody>
      </p:sp>
      <p:pic>
        <p:nvPicPr>
          <p:cNvPr id="31" name="図 5" descr="内覧会_間取り.jpg">
            <a:extLst>
              <a:ext uri="{FF2B5EF4-FFF2-40B4-BE49-F238E27FC236}">
                <a16:creationId xmlns:a16="http://schemas.microsoft.com/office/drawing/2014/main" id="{EE9DC2A9-56F2-A2C0-9E15-11587DCA4B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75" y="9222648"/>
            <a:ext cx="23241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図形グループ 9">
            <a:extLst>
              <a:ext uri="{FF2B5EF4-FFF2-40B4-BE49-F238E27FC236}">
                <a16:creationId xmlns:a16="http://schemas.microsoft.com/office/drawing/2014/main" id="{D9A94F4E-285B-E612-629F-D5508CAA3AB9}"/>
              </a:ext>
            </a:extLst>
          </p:cNvPr>
          <p:cNvGrpSpPr>
            <a:grpSpLocks/>
          </p:cNvGrpSpPr>
          <p:nvPr/>
        </p:nvGrpSpPr>
        <p:grpSpPr bwMode="auto">
          <a:xfrm>
            <a:off x="3913188" y="9367110"/>
            <a:ext cx="1646237" cy="2735263"/>
            <a:chOff x="3913414" y="9802150"/>
            <a:chExt cx="1646605" cy="2735272"/>
          </a:xfrm>
        </p:grpSpPr>
        <p:sp>
          <p:nvSpPr>
            <p:cNvPr id="33" name="テキスト ボックス 46">
              <a:extLst>
                <a:ext uri="{FF2B5EF4-FFF2-40B4-BE49-F238E27FC236}">
                  <a16:creationId xmlns:a16="http://schemas.microsoft.com/office/drawing/2014/main" id="{19793F7D-4970-DD35-34A1-91AE3B344A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3414" y="9859766"/>
              <a:ext cx="1646605" cy="2677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オフィススペース例</a:t>
              </a:r>
              <a:endParaRPr lang="en-US" altLang="ja-JP" sz="1200">
                <a:latin typeface="ＭＳ Ｐ明朝" panose="02020600040205080304" pitchFamily="18" charset="-128"/>
                <a:ea typeface="ＭＳ Ｐ明朝" panose="02020600040205080304" pitchFamily="18" charset="-128"/>
              </a:endParaRPr>
            </a:p>
            <a:p>
              <a:pPr algn="ctr" eaLnBrk="1" hangingPunct="1"/>
              <a:endParaRPr lang="en-US" altLang="ja-JP" sz="1200">
                <a:latin typeface="ＭＳ Ｐ明朝" panose="02020600040205080304" pitchFamily="18" charset="-128"/>
                <a:ea typeface="ＭＳ Ｐ明朝" panose="02020600040205080304" pitchFamily="18" charset="-128"/>
              </a:endParaRPr>
            </a:p>
            <a:p>
              <a:pPr algn="ctr" eaLnBrk="1" hangingPunct="1"/>
              <a:r>
                <a:rPr lang="en-US" altLang="ja-JP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Atype</a:t>
              </a:r>
            </a:p>
            <a:p>
              <a:pPr algn="ctr" eaLnBrk="1" hangingPunct="1"/>
              <a:r>
                <a:rPr lang="en-US" altLang="ja-JP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720</a:t>
              </a:r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万円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地下鉄中央駅徒歩</a:t>
              </a:r>
              <a:r>
                <a:rPr lang="en-US" altLang="ja-JP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3</a:t>
              </a:r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分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区分：オフィス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面積：</a:t>
              </a:r>
              <a:r>
                <a:rPr lang="en-US" altLang="ja-JP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81.07㎡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間取り：事務所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権利：所有権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管理費：</a:t>
              </a:r>
              <a:r>
                <a:rPr lang="en-US" altLang="ja-JP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30,000</a:t>
              </a:r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円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トランクルーム：無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オール電化</a:t>
              </a:r>
            </a:p>
            <a:p>
              <a:pPr algn="ctr" eaLnBrk="1" hangingPunct="1"/>
              <a:r>
                <a:rPr lang="ja-JP" altLang="en-US" sz="120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エレベーター：有</a:t>
              </a:r>
            </a:p>
            <a:p>
              <a:pPr algn="ctr" eaLnBrk="1" hangingPunct="1"/>
              <a:endParaRPr lang="ja-JP" altLang="en-US" sz="1200">
                <a:latin typeface="ＭＳ Ｐ明朝" panose="02020600040205080304" pitchFamily="18" charset="-128"/>
                <a:ea typeface="ＭＳ Ｐ明朝" panose="02020600040205080304" pitchFamily="18" charset="-128"/>
              </a:endParaRPr>
            </a:p>
          </p:txBody>
        </p:sp>
        <p:cxnSp>
          <p:nvCxnSpPr>
            <p:cNvPr id="34" name="直線コネクタ 7">
              <a:extLst>
                <a:ext uri="{FF2B5EF4-FFF2-40B4-BE49-F238E27FC236}">
                  <a16:creationId xmlns:a16="http://schemas.microsoft.com/office/drawing/2014/main" id="{1DDD0B0B-20DA-2090-A588-973B8A541F9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78548" y="9802150"/>
              <a:ext cx="15121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直線コネクタ 32">
              <a:extLst>
                <a:ext uri="{FF2B5EF4-FFF2-40B4-BE49-F238E27FC236}">
                  <a16:creationId xmlns:a16="http://schemas.microsoft.com/office/drawing/2014/main" id="{D027E9DC-5B06-007F-EC24-F7EFA05011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78548" y="10182358"/>
              <a:ext cx="15121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6" name="テキスト ボックス 46">
            <a:extLst>
              <a:ext uri="{FF2B5EF4-FFF2-40B4-BE49-F238E27FC236}">
                <a16:creationId xmlns:a16="http://schemas.microsoft.com/office/drawing/2014/main" id="{613CC990-0F08-233F-BB2F-84AD1354E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13" y="11886473"/>
            <a:ext cx="3082925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ja-JP" altLang="en-US" sz="14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物件・内覧会に関するお問い合わせは</a:t>
            </a:r>
          </a:p>
          <a:p>
            <a:pPr algn="ctr" eaLnBrk="1" hangingPunct="1">
              <a:lnSpc>
                <a:spcPct val="90000"/>
              </a:lnSpc>
            </a:pPr>
            <a:r>
              <a:rPr lang="ja-JP" altLang="en-US" sz="14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　　</a:t>
            </a:r>
            <a:r>
              <a:rPr lang="ja-JP" altLang="en-US" sz="28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　</a:t>
            </a:r>
            <a:r>
              <a:rPr lang="en-US" altLang="ja-JP" sz="28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03-0000-0000</a:t>
            </a:r>
            <a:endParaRPr lang="ja-JP" altLang="en-US" sz="2800" b="1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pic>
        <p:nvPicPr>
          <p:cNvPr id="37" name="図 8">
            <a:extLst>
              <a:ext uri="{FF2B5EF4-FFF2-40B4-BE49-F238E27FC236}">
                <a16:creationId xmlns:a16="http://schemas.microsoft.com/office/drawing/2014/main" id="{B3D5BF00-F5EC-0825-CD41-4722D3E169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13" y="12175398"/>
            <a:ext cx="190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4602</TotalTime>
  <Words>123</Words>
  <Application>Microsoft Office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Kozuka Gothic Pro R</vt:lpstr>
      <vt:lpstr>ＭＳ Ｐ明朝</vt:lpstr>
      <vt:lpstr>游ゴシック</vt:lpstr>
      <vt:lpstr>Arial</vt:lpstr>
      <vt:lpstr>Calibri</vt:lpstr>
      <vt:lpstr>Office ​​テーマ</vt:lpstr>
      <vt:lpstr>PowerPoint プレゼンテーション</vt:lpstr>
    </vt:vector>
  </TitlesOfParts>
  <Company>Ex-Imageユーザー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Ex-Image</dc:creator>
  <cp:lastModifiedBy>佐藤 美奈子</cp:lastModifiedBy>
  <cp:revision>54</cp:revision>
  <dcterms:created xsi:type="dcterms:W3CDTF">2013-04-19T06:36:19Z</dcterms:created>
  <dcterms:modified xsi:type="dcterms:W3CDTF">2024-07-26T07:28:22Z</dcterms:modified>
</cp:coreProperties>
</file>