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53F31BF-FADA-A4B5-DF8B-7B4D5EBE20BC}"/>
              </a:ext>
            </a:extLst>
          </p:cNvPr>
          <p:cNvGrpSpPr/>
          <p:nvPr userDrawn="1"/>
        </p:nvGrpSpPr>
        <p:grpSpPr>
          <a:xfrm>
            <a:off x="665880" y="225492"/>
            <a:ext cx="9719991" cy="14701777"/>
            <a:chOff x="665880" y="225492"/>
            <a:chExt cx="9719991" cy="1470177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FCDDCE3-78C3-549F-D64F-2BC458EC0573}"/>
                </a:ext>
              </a:extLst>
            </p:cNvPr>
            <p:cNvGrpSpPr/>
            <p:nvPr userDrawn="1"/>
          </p:nvGrpSpPr>
          <p:grpSpPr>
            <a:xfrm>
              <a:off x="953418" y="2103438"/>
              <a:ext cx="8856984" cy="10907712"/>
              <a:chOff x="953418" y="2103438"/>
              <a:chExt cx="8856984" cy="10907712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DE461D3-00D4-B0D5-D694-6411C7C5C35C}"/>
                  </a:ext>
                </a:extLst>
              </p:cNvPr>
              <p:cNvSpPr/>
              <p:nvPr userDrawn="1"/>
            </p:nvSpPr>
            <p:spPr bwMode="auto">
              <a:xfrm>
                <a:off x="1565275" y="2211388"/>
                <a:ext cx="7558088" cy="10691812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3AE33E90-DC74-B204-4992-8947184098AD}"/>
                  </a:ext>
                </a:extLst>
              </p:cNvPr>
              <p:cNvSpPr/>
              <p:nvPr userDrawn="1"/>
            </p:nvSpPr>
            <p:spPr bwMode="auto">
              <a:xfrm>
                <a:off x="1457325" y="2103438"/>
                <a:ext cx="7773988" cy="10907712"/>
              </a:xfrm>
              <a:prstGeom prst="rect">
                <a:avLst/>
              </a:prstGeom>
              <a:no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8D5C1C49-E8E1-8390-A017-3FF82E27651F}"/>
                  </a:ext>
                </a:extLst>
              </p:cNvPr>
              <p:cNvSpPr/>
              <p:nvPr userDrawn="1"/>
            </p:nvSpPr>
            <p:spPr bwMode="auto">
              <a:xfrm>
                <a:off x="1670540" y="2316653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06057DE6-A444-5D19-5CE7-BCEF102E8BF0}"/>
                  </a:ext>
                </a:extLst>
              </p:cNvPr>
              <p:cNvCxnSpPr/>
              <p:nvPr userDrawn="1"/>
            </p:nvCxnSpPr>
            <p:spPr>
              <a:xfrm>
                <a:off x="953418" y="5471443"/>
                <a:ext cx="8856984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直線コネクタ 4">
              <a:extLst>
                <a:ext uri="{FF2B5EF4-FFF2-40B4-BE49-F238E27FC236}">
                  <a16:creationId xmlns:a16="http://schemas.microsoft.com/office/drawing/2014/main" id="{F0EAD1EA-1F66-CF9A-096D-60CCC7F9B6A4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66598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直線コネクタ 56">
              <a:extLst>
                <a:ext uri="{FF2B5EF4-FFF2-40B4-BE49-F238E27FC236}">
                  <a16:creationId xmlns:a16="http://schemas.microsoft.com/office/drawing/2014/main" id="{B668E9BB-FE73-6857-C0B7-AF4375EC5AE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直線コネクタ 58">
              <a:extLst>
                <a:ext uri="{FF2B5EF4-FFF2-40B4-BE49-F238E27FC236}">
                  <a16:creationId xmlns:a16="http://schemas.microsoft.com/office/drawing/2014/main" id="{7B56D9CB-E199-2004-D174-5B82E688506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F9EAD659-A520-0E0D-3B4B-A9C98BCCAFD5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73498" y="13662331"/>
              <a:ext cx="7344816" cy="0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線矢印コネクタ 65">
              <a:extLst>
                <a:ext uri="{FF2B5EF4-FFF2-40B4-BE49-F238E27FC236}">
                  <a16:creationId xmlns:a16="http://schemas.microsoft.com/office/drawing/2014/main" id="{0441B4AA-27FF-8831-7D71-17A0367BE2D5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テキスト ボックス 13">
              <a:extLst>
                <a:ext uri="{FF2B5EF4-FFF2-40B4-BE49-F238E27FC236}">
                  <a16:creationId xmlns:a16="http://schemas.microsoft.com/office/drawing/2014/main" id="{9A0CE792-3E1B-69ED-E9B2-14957D1F49D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33" name="テキスト ボックス 70">
              <a:extLst>
                <a:ext uri="{FF2B5EF4-FFF2-40B4-BE49-F238E27FC236}">
                  <a16:creationId xmlns:a16="http://schemas.microsoft.com/office/drawing/2014/main" id="{FF88117A-119A-8C28-D8BC-0DFDEA2EA32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34" name="直線コネクタ 55">
              <a:extLst>
                <a:ext uri="{FF2B5EF4-FFF2-40B4-BE49-F238E27FC236}">
                  <a16:creationId xmlns:a16="http://schemas.microsoft.com/office/drawing/2014/main" id="{6ED018E8-F1D6-E79D-8383-14934228A195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18664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直線コネクタ 60">
              <a:extLst>
                <a:ext uri="{FF2B5EF4-FFF2-40B4-BE49-F238E27FC236}">
                  <a16:creationId xmlns:a16="http://schemas.microsoft.com/office/drawing/2014/main" id="{9DF23720-E464-581F-DD0B-5EC37318570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直線コネクタ 61">
              <a:extLst>
                <a:ext uri="{FF2B5EF4-FFF2-40B4-BE49-F238E27FC236}">
                  <a16:creationId xmlns:a16="http://schemas.microsoft.com/office/drawing/2014/main" id="{F0B48575-AF95-F826-D1E3-0E14636BF981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直線矢印コネクタ 67">
              <a:extLst>
                <a:ext uri="{FF2B5EF4-FFF2-40B4-BE49-F238E27FC236}">
                  <a16:creationId xmlns:a16="http://schemas.microsoft.com/office/drawing/2014/main" id="{E3044B30-BF17-B09D-956A-4350547342F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テキスト ボックス 71">
              <a:extLst>
                <a:ext uri="{FF2B5EF4-FFF2-40B4-BE49-F238E27FC236}">
                  <a16:creationId xmlns:a16="http://schemas.microsoft.com/office/drawing/2014/main" id="{5249CDEE-BA53-AAD5-8FD7-3555021761B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cxnSp>
          <p:nvCxnSpPr>
            <p:cNvPr id="39" name="直線矢印コネクタ 4">
              <a:extLst>
                <a:ext uri="{FF2B5EF4-FFF2-40B4-BE49-F238E27FC236}">
                  <a16:creationId xmlns:a16="http://schemas.microsoft.com/office/drawing/2014/main" id="{74F01EA0-901A-46AE-D7B6-8FEBFB5B4E0B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9953451" y="2231557"/>
              <a:ext cx="0" cy="3240000"/>
            </a:xfrm>
            <a:prstGeom prst="straightConnector1">
              <a:avLst/>
            </a:prstGeom>
            <a:noFill/>
            <a:ln w="6350" algn="ctr">
              <a:solidFill>
                <a:srgbClr val="FFC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直線コネクタ 6">
              <a:extLst>
                <a:ext uri="{FF2B5EF4-FFF2-40B4-BE49-F238E27FC236}">
                  <a16:creationId xmlns:a16="http://schemas.microsoft.com/office/drawing/2014/main" id="{CE276788-F701-0C00-96B9-B72D13B35983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5472521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直線コネクタ 54">
              <a:extLst>
                <a:ext uri="{FF2B5EF4-FFF2-40B4-BE49-F238E27FC236}">
                  <a16:creationId xmlns:a16="http://schemas.microsoft.com/office/drawing/2014/main" id="{FC7CB131-01E5-333F-86A2-C3F1CB5328F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2241082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テキスト ボックス 9">
              <a:extLst>
                <a:ext uri="{FF2B5EF4-FFF2-40B4-BE49-F238E27FC236}">
                  <a16:creationId xmlns:a16="http://schemas.microsoft.com/office/drawing/2014/main" id="{3A275818-1B82-84F2-4CA9-7CE9AF8F65CD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524097" y="2859315"/>
              <a:ext cx="861774" cy="21085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100" b="1" dirty="0"/>
                <a:t>上部の赤線から</a:t>
              </a:r>
              <a:r>
                <a:rPr lang="en-US" altLang="ja-JP" sz="1100" b="1" dirty="0"/>
                <a:t>75~90</a:t>
              </a:r>
              <a:r>
                <a:rPr lang="ja-JP" altLang="en-US" sz="1100" b="1" dirty="0"/>
                <a:t>ミリが</a:t>
              </a:r>
              <a:endParaRPr lang="en-US" altLang="ja-JP" sz="1100" b="1" dirty="0"/>
            </a:p>
            <a:p>
              <a:r>
                <a:rPr lang="ja-JP" altLang="en-US" sz="1100" b="1" dirty="0"/>
                <a:t>宛名スペースです</a:t>
              </a:r>
              <a:endParaRPr lang="en-US" altLang="ja-JP" sz="1100" b="1" dirty="0"/>
            </a:p>
            <a:p>
              <a:r>
                <a:rPr lang="ja-JP" altLang="en-US" sz="1100" b="1" dirty="0"/>
                <a:t>オレンジ線より上にはデザイン</a:t>
              </a:r>
              <a:endParaRPr lang="en-US" altLang="ja-JP" sz="1100" b="1" dirty="0"/>
            </a:p>
            <a:p>
              <a:r>
                <a:rPr lang="ja-JP" altLang="en-US" sz="1100" b="1" dirty="0"/>
                <a:t>しないでください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649E96E-65AD-DC8D-5ED8-D43B21200A0F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DA032C38-765D-0F47-FA65-E4690A6A3930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に変換する前に「表示」＞「スライドマスター」画面で緑、赤、水色それぞれのガイド枠と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オレンジ線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を削除してください。削除されていない場合は、ガイドが原稿に印刷されることが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宛名面</a:t>
            </a:r>
          </a:p>
        </p:txBody>
      </p:sp>
      <p:pic>
        <p:nvPicPr>
          <p:cNvPr id="2" name="図 17" descr="内覧会_ロゴ.png">
            <a:extLst>
              <a:ext uri="{FF2B5EF4-FFF2-40B4-BE49-F238E27FC236}">
                <a16:creationId xmlns:a16="http://schemas.microsoft.com/office/drawing/2014/main" id="{11A30D0F-198A-E836-6FE2-FF16722AE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9648825"/>
            <a:ext cx="206692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46">
            <a:extLst>
              <a:ext uri="{FF2B5EF4-FFF2-40B4-BE49-F238E27FC236}">
                <a16:creationId xmlns:a16="http://schemas.microsoft.com/office/drawing/2014/main" id="{9EC81646-619F-3A91-E32D-D54C0D446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363" y="10434638"/>
            <a:ext cx="3262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20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「ザ・ビルディング東京」</a:t>
            </a:r>
          </a:p>
        </p:txBody>
      </p:sp>
      <p:sp>
        <p:nvSpPr>
          <p:cNvPr id="22" name="テキスト ボックス 46">
            <a:extLst>
              <a:ext uri="{FF2B5EF4-FFF2-40B4-BE49-F238E27FC236}">
                <a16:creationId xmlns:a16="http://schemas.microsoft.com/office/drawing/2014/main" id="{7F877193-A9AD-1D40-7B02-A6357FB89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1075" y="10866438"/>
            <a:ext cx="26257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3200" b="1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完成内覧会の</a:t>
            </a:r>
          </a:p>
          <a:p>
            <a:pPr algn="ctr"/>
            <a:r>
              <a:rPr lang="ja-JP" altLang="en-US" sz="3200" b="1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お知らせ</a:t>
            </a:r>
          </a:p>
        </p:txBody>
      </p:sp>
      <p:sp>
        <p:nvSpPr>
          <p:cNvPr id="23" name="正方形/長方形 20">
            <a:extLst>
              <a:ext uri="{FF2B5EF4-FFF2-40B4-BE49-F238E27FC236}">
                <a16:creationId xmlns:a16="http://schemas.microsoft.com/office/drawing/2014/main" id="{6DEB3D59-9493-40FC-F5EC-0A30D33AB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9638" y="11947525"/>
            <a:ext cx="2735262" cy="431800"/>
          </a:xfrm>
          <a:prstGeom prst="rect">
            <a:avLst/>
          </a:prstGeom>
          <a:solidFill>
            <a:srgbClr val="FFEF0B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5" name="テキスト ボックス 46">
            <a:extLst>
              <a:ext uri="{FF2B5EF4-FFF2-40B4-BE49-F238E27FC236}">
                <a16:creationId xmlns:a16="http://schemas.microsoft.com/office/drawing/2014/main" id="{C1421A7A-97B8-C379-2C92-606F43354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0" y="12018963"/>
            <a:ext cx="27765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200">
                <a:latin typeface="ＭＳ Ｐ明朝" panose="02020600040205080304" pitchFamily="18" charset="-128"/>
                <a:ea typeface="ＭＳ Ｐ明朝" panose="02020600040205080304" pitchFamily="18" charset="-128"/>
              </a:rPr>
              <a:t>ご予約なしで自由にご見学いただけます</a:t>
            </a:r>
          </a:p>
        </p:txBody>
      </p:sp>
      <p:sp>
        <p:nvSpPr>
          <p:cNvPr id="27" name="正方形/長方形 1">
            <a:extLst>
              <a:ext uri="{FF2B5EF4-FFF2-40B4-BE49-F238E27FC236}">
                <a16:creationId xmlns:a16="http://schemas.microsoft.com/office/drawing/2014/main" id="{2AD1D287-07D1-6456-D5B2-47DB31090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0713" y="9432925"/>
            <a:ext cx="3240087" cy="3168650"/>
          </a:xfrm>
          <a:prstGeom prst="rect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FFA32C3-5B70-6DAA-1534-A3370C2FC52A}"/>
              </a:ext>
            </a:extLst>
          </p:cNvPr>
          <p:cNvSpPr/>
          <p:nvPr/>
        </p:nvSpPr>
        <p:spPr bwMode="auto">
          <a:xfrm>
            <a:off x="5419725" y="9338667"/>
            <a:ext cx="3384550" cy="287338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defTabSz="1474788">
              <a:defRPr/>
            </a:pPr>
            <a:endParaRPr lang="ja-JP" altLang="en-US">
              <a:latin typeface="Arial" charset="0"/>
              <a:ea typeface="ＭＳ Ｐゴシック" pitchFamily="50" charset="-128"/>
              <a:cs typeface="ＭＳ Ｐゴシック" charset="0"/>
            </a:endParaRPr>
          </a:p>
        </p:txBody>
      </p:sp>
      <p:sp>
        <p:nvSpPr>
          <p:cNvPr id="29" name="テキスト ボックス 46">
            <a:extLst>
              <a:ext uri="{FF2B5EF4-FFF2-40B4-BE49-F238E27FC236}">
                <a16:creationId xmlns:a16="http://schemas.microsoft.com/office/drawing/2014/main" id="{330F407C-07AD-BD98-D17E-E70F23621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6950" y="9287867"/>
            <a:ext cx="2222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内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覧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会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開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催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期</a:t>
            </a:r>
            <a:r>
              <a:rPr lang="en-US" altLang="ja-JP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800">
                <a:latin typeface="ＭＳ Ｐ明朝" panose="02020600040205080304" pitchFamily="18" charset="-128"/>
                <a:ea typeface="ＭＳ Ｐ明朝" panose="02020600040205080304" pitchFamily="18" charset="-128"/>
              </a:rPr>
              <a:t>間</a:t>
            </a:r>
          </a:p>
        </p:txBody>
      </p:sp>
      <p:sp>
        <p:nvSpPr>
          <p:cNvPr id="30" name="テキスト ボックス 46">
            <a:extLst>
              <a:ext uri="{FF2B5EF4-FFF2-40B4-BE49-F238E27FC236}">
                <a16:creationId xmlns:a16="http://schemas.microsoft.com/office/drawing/2014/main" id="{DC152C2B-41AB-9995-6B5C-9110A46D22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25" y="9696450"/>
            <a:ext cx="29146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n-US" altLang="ja-JP" sz="32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2018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年</a:t>
            </a:r>
            <a:r>
              <a:rPr lang="en-US" altLang="ja-JP" sz="32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10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月</a:t>
            </a:r>
            <a:r>
              <a:rPr lang="en-US" altLang="ja-JP" sz="32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10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日</a:t>
            </a:r>
            <a:r>
              <a:rPr lang="en-US" altLang="ja-JP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(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月</a:t>
            </a:r>
            <a:r>
              <a:rPr lang="en-US" altLang="ja-JP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)</a:t>
            </a:r>
          </a:p>
          <a:p>
            <a:pPr algn="r">
              <a:lnSpc>
                <a:spcPct val="80000"/>
              </a:lnSpc>
            </a:pPr>
            <a:r>
              <a:rPr lang="en-US" altLang="ja-JP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〜</a:t>
            </a:r>
            <a:r>
              <a:rPr lang="en-US" altLang="ja-JP" sz="32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10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月</a:t>
            </a:r>
            <a:r>
              <a:rPr lang="en-US" altLang="ja-JP" sz="32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16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日</a:t>
            </a:r>
            <a:r>
              <a:rPr lang="en-US" altLang="ja-JP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(</a:t>
            </a:r>
            <a:r>
              <a:rPr lang="ja-JP" altLang="en-US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日</a:t>
            </a:r>
            <a:r>
              <a:rPr lang="en-US" altLang="ja-JP" sz="1800">
                <a:latin typeface="A-OTF Midashi Min MA31 Pro MA31" panose="02020600000000000000" pitchFamily="18" charset="-128"/>
                <a:ea typeface="A-OTF Midashi Min MA31 Pro MA31" panose="02020600000000000000" pitchFamily="18" charset="-128"/>
              </a:rPr>
              <a:t>)</a:t>
            </a:r>
            <a:endParaRPr lang="ja-JP" altLang="en-US" sz="1800">
              <a:latin typeface="A-OTF Midashi Min MA31 Pro MA31" panose="02020600000000000000" pitchFamily="18" charset="-128"/>
              <a:ea typeface="A-OTF Midashi Min MA31 Pro MA31" panose="02020600000000000000" pitchFamily="18" charset="-128"/>
            </a:endParaRPr>
          </a:p>
        </p:txBody>
      </p:sp>
      <p:cxnSp>
        <p:nvCxnSpPr>
          <p:cNvPr id="31" name="直線コネクタ 26">
            <a:extLst>
              <a:ext uri="{FF2B5EF4-FFF2-40B4-BE49-F238E27FC236}">
                <a16:creationId xmlns:a16="http://schemas.microsoft.com/office/drawing/2014/main" id="{8B798EFF-FC7D-95A9-BE20-F316D904EC6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19725" y="10521950"/>
            <a:ext cx="3384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コネクタ 28">
            <a:extLst>
              <a:ext uri="{FF2B5EF4-FFF2-40B4-BE49-F238E27FC236}">
                <a16:creationId xmlns:a16="http://schemas.microsoft.com/office/drawing/2014/main" id="{065A46E3-D5CF-6CD2-82BF-E67FBB7497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19725" y="11017250"/>
            <a:ext cx="3384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直線コネクタ 29">
            <a:extLst>
              <a:ext uri="{FF2B5EF4-FFF2-40B4-BE49-F238E27FC236}">
                <a16:creationId xmlns:a16="http://schemas.microsoft.com/office/drawing/2014/main" id="{3B7DD0E6-C949-6CD8-DE56-A70B1CE3A5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19725" y="11587163"/>
            <a:ext cx="33845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テキスト ボックス 46">
            <a:extLst>
              <a:ext uri="{FF2B5EF4-FFF2-40B4-BE49-F238E27FC236}">
                <a16:creationId xmlns:a16="http://schemas.microsoft.com/office/drawing/2014/main" id="{057A7D0A-7317-CE6A-FDC4-D6716D410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1664950"/>
            <a:ext cx="30829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ja-JP" altLang="en-US" sz="14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物件・内覧会に関するお問い合わせは</a:t>
            </a:r>
          </a:p>
          <a:p>
            <a:pPr algn="ctr">
              <a:lnSpc>
                <a:spcPct val="90000"/>
              </a:lnSpc>
            </a:pPr>
            <a:r>
              <a:rPr lang="ja-JP" altLang="en-US" sz="14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ja-JP" altLang="en-US" sz="28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8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03-0000-0000</a:t>
            </a:r>
            <a:endParaRPr lang="ja-JP" altLang="en-US" sz="2800" b="1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35" name="図 31">
            <a:extLst>
              <a:ext uri="{FF2B5EF4-FFF2-40B4-BE49-F238E27FC236}">
                <a16:creationId xmlns:a16="http://schemas.microsoft.com/office/drawing/2014/main" id="{83817397-0F71-F686-79BE-0DDEF24E3A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3" y="11952288"/>
            <a:ext cx="190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テキスト ボックス 46">
            <a:extLst>
              <a:ext uri="{FF2B5EF4-FFF2-40B4-BE49-F238E27FC236}">
                <a16:creationId xmlns:a16="http://schemas.microsoft.com/office/drawing/2014/main" id="{3004881C-8855-FB02-7A6B-328681882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0" y="12226925"/>
            <a:ext cx="334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ビルディング不動産本社　東京都中央区西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1-2</a:t>
            </a:r>
          </a:p>
          <a:p>
            <a:pPr algn="ctr"/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[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営業時間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]9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00〜19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　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[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定休日</a:t>
            </a:r>
            <a:r>
              <a:rPr lang="en-US" altLang="ja-JP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]</a:t>
            </a:r>
            <a:r>
              <a:rPr lang="ja-JP" altLang="en-US" sz="1200" dirty="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日・祝</a:t>
            </a:r>
          </a:p>
        </p:txBody>
      </p:sp>
      <p:sp>
        <p:nvSpPr>
          <p:cNvPr id="37" name="テキスト ボックス 46">
            <a:extLst>
              <a:ext uri="{FF2B5EF4-FFF2-40B4-BE49-F238E27FC236}">
                <a16:creationId xmlns:a16="http://schemas.microsoft.com/office/drawing/2014/main" id="{11FCB2E0-E1E0-A59A-FEB8-28F7378DD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8425" y="10501313"/>
            <a:ext cx="2100263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[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平日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] 12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00〜20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</a:t>
            </a:r>
          </a:p>
          <a:p>
            <a:pPr algn="ctr">
              <a:lnSpc>
                <a:spcPct val="110000"/>
              </a:lnSpc>
            </a:pP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[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土日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] 10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00〜18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：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00</a:t>
            </a:r>
            <a:endParaRPr lang="ja-JP" altLang="en-US" sz="140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sp>
        <p:nvSpPr>
          <p:cNvPr id="38" name="テキスト ボックス 46">
            <a:extLst>
              <a:ext uri="{FF2B5EF4-FFF2-40B4-BE49-F238E27FC236}">
                <a16:creationId xmlns:a16="http://schemas.microsoft.com/office/drawing/2014/main" id="{DEA871B7-48AF-11C8-C3CF-9775539A6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3" y="10502900"/>
            <a:ext cx="5429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時間</a:t>
            </a:r>
          </a:p>
        </p:txBody>
      </p:sp>
      <p:sp>
        <p:nvSpPr>
          <p:cNvPr id="39" name="テキスト ボックス 46">
            <a:extLst>
              <a:ext uri="{FF2B5EF4-FFF2-40B4-BE49-F238E27FC236}">
                <a16:creationId xmlns:a16="http://schemas.microsoft.com/office/drawing/2014/main" id="{3EFABBD6-7CF2-D961-F2FC-B6B03B3B3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8425" y="11047413"/>
            <a:ext cx="210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[</a:t>
            </a: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ザ・ビルディング東京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]</a:t>
            </a:r>
          </a:p>
          <a:p>
            <a:pPr algn="ctr">
              <a:lnSpc>
                <a:spcPct val="110000"/>
              </a:lnSpc>
            </a:pP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東京都中央区東京</a:t>
            </a:r>
            <a:r>
              <a:rPr lang="en-US" altLang="ja-JP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1-2-3</a:t>
            </a:r>
            <a:endParaRPr lang="ja-JP" altLang="en-US" sz="1400">
              <a:latin typeface="Hiragino Mincho Pro W3" panose="02020300000000000000" pitchFamily="18" charset="-128"/>
              <a:ea typeface="Hiragino Mincho Pro W3" panose="02020300000000000000" pitchFamily="18" charset="-128"/>
            </a:endParaRPr>
          </a:p>
        </p:txBody>
      </p:sp>
      <p:sp>
        <p:nvSpPr>
          <p:cNvPr id="40" name="テキスト ボックス 46">
            <a:extLst>
              <a:ext uri="{FF2B5EF4-FFF2-40B4-BE49-F238E27FC236}">
                <a16:creationId xmlns:a16="http://schemas.microsoft.com/office/drawing/2014/main" id="{C370388C-2F4E-3CDD-C075-468A8921F9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0250" y="11049000"/>
            <a:ext cx="5445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ja-JP" altLang="en-US" sz="1400">
                <a:latin typeface="Hiragino Mincho Pro W3" panose="02020300000000000000" pitchFamily="18" charset="-128"/>
                <a:ea typeface="Hiragino Mincho Pro W3" panose="02020300000000000000" pitchFamily="18" charset="-128"/>
              </a:rPr>
              <a:t>場所</a:t>
            </a:r>
          </a:p>
        </p:txBody>
      </p:sp>
      <p:sp>
        <p:nvSpPr>
          <p:cNvPr id="41" name="正方形/長方形 37">
            <a:extLst>
              <a:ext uri="{FF2B5EF4-FFF2-40B4-BE49-F238E27FC236}">
                <a16:creationId xmlns:a16="http://schemas.microsoft.com/office/drawing/2014/main" id="{77A31EE0-4284-B47A-B50A-AAA2CE5C5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0713" y="8721427"/>
            <a:ext cx="6913562" cy="503238"/>
          </a:xfrm>
          <a:prstGeom prst="rect">
            <a:avLst/>
          </a:prstGeom>
          <a:solidFill>
            <a:srgbClr val="D7007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1474788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147478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42" name="テキスト ボックス 46">
            <a:extLst>
              <a:ext uri="{FF2B5EF4-FFF2-40B4-BE49-F238E27FC236}">
                <a16:creationId xmlns:a16="http://schemas.microsoft.com/office/drawing/2014/main" id="{751239F3-CE2C-D3A1-10FD-3239EFE0D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150" y="8737302"/>
            <a:ext cx="66071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内覧当日この</a:t>
            </a:r>
            <a:r>
              <a:rPr lang="en-US" altLang="ja-JP" sz="1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DM</a:t>
            </a:r>
            <a:r>
              <a:rPr lang="ja-JP" altLang="en-US" sz="1400" b="1" dirty="0">
                <a:solidFill>
                  <a:schemeClr val="bg1"/>
                </a:solidFill>
                <a:latin typeface="Hiragino Mincho Pro W6" panose="02020300000000000000" pitchFamily="18" charset="-128"/>
                <a:ea typeface="Hiragino Mincho Pro W6" panose="02020300000000000000" pitchFamily="18" charset="-128"/>
              </a:rPr>
              <a:t>をお持ちいただくと、ささやかですが粗品を進呈いたします。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4656</TotalTime>
  <Words>120</Words>
  <Application>Microsoft Office PowerPoint</Application>
  <PresentationFormat>ユーザー設定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A-OTF Midashi Min MA31 Pro MA31</vt:lpstr>
      <vt:lpstr>Hiragino Mincho Pro W3</vt:lpstr>
      <vt:lpstr>Hiragino Mincho Pro W6</vt:lpstr>
      <vt:lpstr>Kozuka Gothic Pro R</vt:lpstr>
      <vt:lpstr>ＭＳ Ｐ明朝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56</cp:revision>
  <dcterms:created xsi:type="dcterms:W3CDTF">2013-04-19T06:36:19Z</dcterms:created>
  <dcterms:modified xsi:type="dcterms:W3CDTF">2024-07-26T07:17:55Z</dcterms:modified>
</cp:coreProperties>
</file>